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6"/>
  </p:notesMasterIdLst>
  <p:handoutMasterIdLst>
    <p:handoutMasterId r:id="rId27"/>
  </p:handoutMasterIdLst>
  <p:sldIdLst>
    <p:sldId id="291" r:id="rId2"/>
    <p:sldId id="267" r:id="rId3"/>
    <p:sldId id="268" r:id="rId4"/>
    <p:sldId id="276" r:id="rId5"/>
    <p:sldId id="270" r:id="rId6"/>
    <p:sldId id="272" r:id="rId7"/>
    <p:sldId id="273" r:id="rId8"/>
    <p:sldId id="275"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340" r:id="rId23"/>
    <p:sldId id="341" r:id="rId24"/>
    <p:sldId id="342" r:id="rId25"/>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4" autoAdjust="0"/>
    <p:restoredTop sz="96056" autoAdjust="0"/>
  </p:normalViewPr>
  <p:slideViewPr>
    <p:cSldViewPr snapToGrid="0">
      <p:cViewPr varScale="1">
        <p:scale>
          <a:sx n="102" d="100"/>
          <a:sy n="102" d="100"/>
        </p:scale>
        <p:origin x="1224" y="9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9" d="100"/>
          <a:sy n="69" d="100"/>
        </p:scale>
        <p:origin x="337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8A3E23-8A98-0D1B-1873-1E51BC499542}"/>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718207A-6C84-5917-3534-C459C8D08C1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5/12/2024 am</a:t>
            </a:r>
          </a:p>
        </p:txBody>
      </p:sp>
      <p:sp>
        <p:nvSpPr>
          <p:cNvPr id="4" name="Footer Placeholder 3">
            <a:extLst>
              <a:ext uri="{FF2B5EF4-FFF2-40B4-BE49-F238E27FC236}">
                <a16:creationId xmlns:a16="http://schemas.microsoft.com/office/drawing/2014/main" id="{5EF1A350-E365-79AA-6C8F-A1653B77C5D3}"/>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A148BD6A-A257-C7EE-30DB-E551BE1689D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F7D54EB4-95FF-4737-8150-7899708D777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4885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5/12/2024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8FB68508-728A-4274-981B-248C0BAB61DF}" type="slidenum">
              <a:rPr lang="en-US" smtClean="0"/>
              <a:t>‹#›</a:t>
            </a:fld>
            <a:endParaRPr lang="en-US"/>
          </a:p>
        </p:txBody>
      </p:sp>
    </p:spTree>
    <p:extLst>
      <p:ext uri="{BB962C8B-B14F-4D97-AF65-F5344CB8AC3E}">
        <p14:creationId xmlns:p14="http://schemas.microsoft.com/office/powerpoint/2010/main" val="108660169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Tom Thornhill, presented at Rose Avenue Church of Christ, January 3, 2021</a:t>
            </a:r>
          </a:p>
          <a:p>
            <a:endParaRPr lang="en-US" dirty="0"/>
          </a:p>
          <a:p>
            <a:r>
              <a:rPr lang="en-US" b="1" dirty="0"/>
              <a:t>Philippians 2:1-11</a:t>
            </a:r>
            <a:r>
              <a:rPr lang="en-US" dirty="0"/>
              <a:t> – “1 So if there is any encouragement in Christ, any comfort from love, any participation in the Spirit, any affection and sympathy, 2  complete my joy by being of the same mind, having the same love, being in full accord and of one mind. 3 Do nothing from rivalry or conceit, but in humility count others more significant than yourselves. 4 Let each of you look not only to his own interests, but also to the interests of others. 5  Have this mind among yourselves, which is yours in Christ Jesus,  6  who, though he was in the form of God, did not count equality with God a thing to be grasped, 7 but made himself nothing, taking the form of a servant, being born in the likeness of men. 8 And being found in human form, he humbled himself by becoming obedient to the point of death, even death on a cross. 9  Therefore God has highly exalted him and bestowed on him the name that is above every name, 10 so that at the name of Jesus every knee should bow, in heaven and on earth and under the earth, 11 and every tongue confess that Jesus Christ is Lord, to the glory of God the Father.”</a:t>
            </a:r>
          </a:p>
        </p:txBody>
      </p:sp>
      <p:sp>
        <p:nvSpPr>
          <p:cNvPr id="4" name="Slide Number Placeholder 3"/>
          <p:cNvSpPr>
            <a:spLocks noGrp="1"/>
          </p:cNvSpPr>
          <p:nvPr>
            <p:ph type="sldNum" sz="quarter" idx="5"/>
          </p:nvPr>
        </p:nvSpPr>
        <p:spPr/>
        <p:txBody>
          <a:bodyPr/>
          <a:lstStyle/>
          <a:p>
            <a:fld id="{8FB68508-728A-4274-981B-248C0BAB61DF}" type="slidenum">
              <a:rPr lang="en-US" smtClean="0"/>
              <a:t>1</a:t>
            </a:fld>
            <a:endParaRPr lang="en-US"/>
          </a:p>
        </p:txBody>
      </p:sp>
      <p:sp>
        <p:nvSpPr>
          <p:cNvPr id="5" name="Date Placeholder 4">
            <a:extLst>
              <a:ext uri="{FF2B5EF4-FFF2-40B4-BE49-F238E27FC236}">
                <a16:creationId xmlns:a16="http://schemas.microsoft.com/office/drawing/2014/main" id="{E99BC395-9ED5-8B20-9FDD-A90A13DE8307}"/>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62A24746-D129-68DE-AEA6-AAA617886A7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34623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3:23</a:t>
            </a:r>
            <a:r>
              <a:rPr lang="en-US" dirty="0"/>
              <a:t> – “for </a:t>
            </a:r>
            <a:r>
              <a:rPr lang="en-US" b="1" dirty="0"/>
              <a:t>all have sinned</a:t>
            </a:r>
            <a:r>
              <a:rPr lang="en-US" dirty="0"/>
              <a:t> and fall short of the glory of God”</a:t>
            </a:r>
          </a:p>
        </p:txBody>
      </p:sp>
      <p:sp>
        <p:nvSpPr>
          <p:cNvPr id="4" name="Slide Number Placeholder 3"/>
          <p:cNvSpPr>
            <a:spLocks noGrp="1"/>
          </p:cNvSpPr>
          <p:nvPr>
            <p:ph type="sldNum" sz="quarter" idx="5"/>
          </p:nvPr>
        </p:nvSpPr>
        <p:spPr/>
        <p:txBody>
          <a:bodyPr/>
          <a:lstStyle/>
          <a:p>
            <a:fld id="{8FB68508-728A-4274-981B-248C0BAB61DF}" type="slidenum">
              <a:rPr lang="en-US" smtClean="0"/>
              <a:t>12</a:t>
            </a:fld>
            <a:endParaRPr lang="en-US"/>
          </a:p>
        </p:txBody>
      </p:sp>
      <p:sp>
        <p:nvSpPr>
          <p:cNvPr id="5" name="Date Placeholder 4">
            <a:extLst>
              <a:ext uri="{FF2B5EF4-FFF2-40B4-BE49-F238E27FC236}">
                <a16:creationId xmlns:a16="http://schemas.microsoft.com/office/drawing/2014/main" id="{D066D829-0FC2-5F20-099A-AC768958983D}"/>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27F46F71-8959-DEFA-4343-7FB3E865ED9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47916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19:21-22</a:t>
            </a:r>
            <a:r>
              <a:rPr lang="en-US" dirty="0"/>
              <a:t> – “21 Jesus said to him, ‘If you would be perfect, </a:t>
            </a:r>
            <a:r>
              <a:rPr lang="en-US" b="1" dirty="0"/>
              <a:t>go, sell what you possess</a:t>
            </a:r>
            <a:r>
              <a:rPr lang="en-US" dirty="0"/>
              <a:t> and give to the poor, and you will have treasure in heaven; and come, follow me.’ 22 When the young man heard this </a:t>
            </a:r>
            <a:r>
              <a:rPr lang="en-US" b="1" dirty="0"/>
              <a:t>he went away sorrowful</a:t>
            </a:r>
            <a:r>
              <a:rPr lang="en-US" dirty="0"/>
              <a:t>, for he had great possessions.”</a:t>
            </a:r>
          </a:p>
          <a:p>
            <a:endParaRPr lang="en-US" dirty="0"/>
          </a:p>
          <a:p>
            <a:r>
              <a:rPr lang="en-US" b="1" dirty="0"/>
              <a:t>Matthew 19:9</a:t>
            </a:r>
            <a:r>
              <a:rPr lang="en-US" dirty="0"/>
              <a:t> – “And I say to you: whoever divorces his wife, except for sexual immorality, and marries another, </a:t>
            </a:r>
            <a:r>
              <a:rPr lang="en-US" b="1" dirty="0"/>
              <a:t>commits adultery</a:t>
            </a:r>
            <a:r>
              <a:rPr lang="en-US" dirty="0"/>
              <a:t>.“</a:t>
            </a:r>
          </a:p>
          <a:p>
            <a:endParaRPr lang="en-US" dirty="0"/>
          </a:p>
          <a:p>
            <a:r>
              <a:rPr lang="en-US" b="1" dirty="0"/>
              <a:t>Matthew 23:1-36</a:t>
            </a:r>
            <a:r>
              <a:rPr lang="en-US" dirty="0"/>
              <a:t> – “1 Then Jesus said to the crowds and to his disciples, 2 ‘The scribes and the Pharisees sit on Moses' seat, 3 so practice and observe whatever they tell you – but not what they do. For </a:t>
            </a:r>
            <a:r>
              <a:rPr lang="en-US" b="1" dirty="0"/>
              <a:t>they preach, but do not practice</a:t>
            </a:r>
            <a:r>
              <a:rPr lang="en-US" dirty="0"/>
              <a:t>.’”</a:t>
            </a:r>
          </a:p>
          <a:p>
            <a:endParaRPr lang="en-US" dirty="0"/>
          </a:p>
          <a:p>
            <a:r>
              <a:rPr lang="en-US" b="1" dirty="0"/>
              <a:t>Matthew 15:8-9, 12-14</a:t>
            </a:r>
            <a:r>
              <a:rPr lang="en-US" dirty="0"/>
              <a:t> – “8 ‘This people honors me with their lips, but their heart is far from me; 9 </a:t>
            </a:r>
            <a:r>
              <a:rPr lang="en-US" b="1" dirty="0"/>
              <a:t>in vain do they worship me</a:t>
            </a:r>
            <a:r>
              <a:rPr lang="en-US" dirty="0"/>
              <a:t>, teaching as doctrines the commandments of men’ … 12 Then the disciples came and said to him, "Do you know that the Pharisees were offended when they heard this saying?" 13 He answered, "Every plant that my heavenly Father has not planted will be rooted up. 14 Let them alone; </a:t>
            </a:r>
            <a:r>
              <a:rPr lang="en-US" b="1" dirty="0"/>
              <a:t>they are blind guides</a:t>
            </a:r>
            <a:r>
              <a:rPr lang="en-US" dirty="0"/>
              <a:t>. And if the blind lead the blind, both will fall into a pit.”</a:t>
            </a:r>
          </a:p>
        </p:txBody>
      </p:sp>
      <p:sp>
        <p:nvSpPr>
          <p:cNvPr id="4" name="Slide Number Placeholder 3"/>
          <p:cNvSpPr>
            <a:spLocks noGrp="1"/>
          </p:cNvSpPr>
          <p:nvPr>
            <p:ph type="sldNum" sz="quarter" idx="5"/>
          </p:nvPr>
        </p:nvSpPr>
        <p:spPr/>
        <p:txBody>
          <a:bodyPr/>
          <a:lstStyle/>
          <a:p>
            <a:fld id="{8FB68508-728A-4274-981B-248C0BAB61DF}" type="slidenum">
              <a:rPr lang="en-US" smtClean="0"/>
              <a:t>13</a:t>
            </a:fld>
            <a:endParaRPr lang="en-US"/>
          </a:p>
        </p:txBody>
      </p:sp>
      <p:sp>
        <p:nvSpPr>
          <p:cNvPr id="5" name="Date Placeholder 4">
            <a:extLst>
              <a:ext uri="{FF2B5EF4-FFF2-40B4-BE49-F238E27FC236}">
                <a16:creationId xmlns:a16="http://schemas.microsoft.com/office/drawing/2014/main" id="{6804ADEE-23E6-FD2E-134B-402D01048DDD}"/>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BF5910CE-3AED-379E-6473-E2C1980F7D6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6507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12:33-37</a:t>
            </a:r>
            <a:r>
              <a:rPr lang="en-US" dirty="0"/>
              <a:t> – “33 "Either make the tree good and its fruit good, or make the tree bad and its fruit bad, for the tree is known by its fruit. 34 </a:t>
            </a:r>
            <a:r>
              <a:rPr lang="en-US" b="1" dirty="0"/>
              <a:t>You brood of vipers</a:t>
            </a:r>
            <a:r>
              <a:rPr lang="en-US" dirty="0"/>
              <a:t>! How can you speak good, when </a:t>
            </a:r>
            <a:r>
              <a:rPr lang="en-US" b="1" dirty="0"/>
              <a:t>you are evil</a:t>
            </a:r>
            <a:r>
              <a:rPr lang="en-US" dirty="0"/>
              <a:t>? For out of the abundance of the heart the mouth speaks. 35 The good person out of his good treasure brings forth good, and the evil person out of his evil treasure </a:t>
            </a:r>
            <a:r>
              <a:rPr lang="en-US" b="1" dirty="0"/>
              <a:t>brings forth evil</a:t>
            </a:r>
            <a:r>
              <a:rPr lang="en-US" dirty="0"/>
              <a:t>. 36 I tell you, on the day of judgment people will give account for every careless word they speak, 37 for by your words you will be justified, and </a:t>
            </a:r>
            <a:r>
              <a:rPr lang="en-US" b="1" dirty="0"/>
              <a:t>by your words you will be condemned</a:t>
            </a:r>
            <a:r>
              <a:rPr lang="en-US" dirty="0"/>
              <a:t>."</a:t>
            </a:r>
          </a:p>
        </p:txBody>
      </p:sp>
      <p:sp>
        <p:nvSpPr>
          <p:cNvPr id="4" name="Slide Number Placeholder 3"/>
          <p:cNvSpPr>
            <a:spLocks noGrp="1"/>
          </p:cNvSpPr>
          <p:nvPr>
            <p:ph type="sldNum" sz="quarter" idx="5"/>
          </p:nvPr>
        </p:nvSpPr>
        <p:spPr/>
        <p:txBody>
          <a:bodyPr/>
          <a:lstStyle/>
          <a:p>
            <a:fld id="{8FB68508-728A-4274-981B-248C0BAB61DF}" type="slidenum">
              <a:rPr lang="en-US" smtClean="0"/>
              <a:t>14</a:t>
            </a:fld>
            <a:endParaRPr lang="en-US"/>
          </a:p>
        </p:txBody>
      </p:sp>
      <p:sp>
        <p:nvSpPr>
          <p:cNvPr id="5" name="Date Placeholder 4">
            <a:extLst>
              <a:ext uri="{FF2B5EF4-FFF2-40B4-BE49-F238E27FC236}">
                <a16:creationId xmlns:a16="http://schemas.microsoft.com/office/drawing/2014/main" id="{44085817-40B6-9951-04A6-B5B7DC5C9898}"/>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AF036EAD-9F72-BCB4-BED1-430D3E8C131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27846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Jude 22-23</a:t>
            </a:r>
            <a:r>
              <a:rPr lang="en-US" dirty="0"/>
              <a:t> – “22 And have mercy on those who doubt; 23 save others by </a:t>
            </a:r>
            <a:r>
              <a:rPr lang="en-US" b="1" dirty="0"/>
              <a:t>snatching them out of the fire</a:t>
            </a:r>
            <a:r>
              <a:rPr lang="en-US" dirty="0"/>
              <a:t>; to others show mercy with fear, hating even the garment stained by the flesh.”</a:t>
            </a:r>
          </a:p>
          <a:p>
            <a:endParaRPr lang="en-US" dirty="0"/>
          </a:p>
          <a:p>
            <a:r>
              <a:rPr lang="en-US" b="1" dirty="0"/>
              <a:t>I Timothy 4:1-5</a:t>
            </a:r>
            <a:r>
              <a:rPr lang="en-US" dirty="0"/>
              <a:t> – “1 Now the Spirit expressly says that in later times some will depart from the faith by devoting themselves to deceitful spirits and </a:t>
            </a:r>
            <a:r>
              <a:rPr lang="en-US" b="1" dirty="0"/>
              <a:t>teachings of demons</a:t>
            </a:r>
            <a:r>
              <a:rPr lang="en-US" dirty="0"/>
              <a:t>, 2 through the insincerity of liars whose consciences are seared, 3  who forbid marriage and require abstinence from foods that God created to be received with thanksgiving by those who believe and know the truth. 4 For everything created by God is good, and nothing is to be rejected if it is received with thanksgiving, 5 for it is made holy by the word of God and prayer.”</a:t>
            </a:r>
          </a:p>
          <a:p>
            <a:endParaRPr lang="en-US" dirty="0"/>
          </a:p>
          <a:p>
            <a:r>
              <a:rPr lang="en-US" b="1" dirty="0"/>
              <a:t>Galatians 4:16</a:t>
            </a:r>
            <a:r>
              <a:rPr lang="en-US" dirty="0"/>
              <a:t> – “Have I then become your enemy </a:t>
            </a:r>
            <a:r>
              <a:rPr lang="en-US" b="1" dirty="0"/>
              <a:t>by telling you the truth</a:t>
            </a:r>
            <a:r>
              <a:rPr lang="en-US" dirty="0"/>
              <a:t>?”</a:t>
            </a:r>
          </a:p>
          <a:p>
            <a:endParaRPr lang="en-US" dirty="0"/>
          </a:p>
          <a:p>
            <a:r>
              <a:rPr lang="en-US" b="1" dirty="0"/>
              <a:t>Colossians 4:6</a:t>
            </a:r>
            <a:r>
              <a:rPr lang="en-US" dirty="0"/>
              <a:t> – “</a:t>
            </a:r>
            <a:r>
              <a:rPr lang="en-US" b="1" dirty="0"/>
              <a:t>Let your speech always be gracious</a:t>
            </a:r>
            <a:r>
              <a:rPr lang="en-US" dirty="0"/>
              <a:t>, seasoned with salt, so that you may know how you ought to answer each person.”</a:t>
            </a:r>
          </a:p>
        </p:txBody>
      </p:sp>
      <p:sp>
        <p:nvSpPr>
          <p:cNvPr id="4" name="Slide Number Placeholder 3"/>
          <p:cNvSpPr>
            <a:spLocks noGrp="1"/>
          </p:cNvSpPr>
          <p:nvPr>
            <p:ph type="sldNum" sz="quarter" idx="5"/>
          </p:nvPr>
        </p:nvSpPr>
        <p:spPr/>
        <p:txBody>
          <a:bodyPr/>
          <a:lstStyle/>
          <a:p>
            <a:fld id="{8FB68508-728A-4274-981B-248C0BAB61DF}" type="slidenum">
              <a:rPr lang="en-US" smtClean="0"/>
              <a:t>15</a:t>
            </a:fld>
            <a:endParaRPr lang="en-US"/>
          </a:p>
        </p:txBody>
      </p:sp>
      <p:sp>
        <p:nvSpPr>
          <p:cNvPr id="5" name="Date Placeholder 4">
            <a:extLst>
              <a:ext uri="{FF2B5EF4-FFF2-40B4-BE49-F238E27FC236}">
                <a16:creationId xmlns:a16="http://schemas.microsoft.com/office/drawing/2014/main" id="{22C6B85C-7913-AB18-2D09-E680B5401471}"/>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AC280D96-3292-F830-864F-7DE985BD578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70859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16:18</a:t>
            </a:r>
            <a:r>
              <a:rPr lang="en-US" dirty="0"/>
              <a:t> – “And I tell you, you are Peter, and on this rock </a:t>
            </a:r>
            <a:r>
              <a:rPr lang="en-US" b="1" dirty="0"/>
              <a:t>I will build my church</a:t>
            </a:r>
            <a:r>
              <a:rPr lang="en-US" dirty="0"/>
              <a:t>, and the gates of hell shall not prevail against it.”</a:t>
            </a:r>
          </a:p>
          <a:p>
            <a:endParaRPr lang="en-US" dirty="0"/>
          </a:p>
          <a:p>
            <a:r>
              <a:rPr lang="en-US" b="1" dirty="0"/>
              <a:t>Ephesians 1:20-23</a:t>
            </a:r>
            <a:r>
              <a:rPr lang="en-US" dirty="0"/>
              <a:t> – “20 that he worked in Christ when he raised him from the dead and seated him at his right hand in the heavenly places, 21  far above all rule and authority and power and dominion, and above every name that is named, not only in this age but also in the one to come. 22 And he put all things under his feet and gave him as head over all things to </a:t>
            </a:r>
            <a:r>
              <a:rPr lang="en-US" b="1" dirty="0"/>
              <a:t>the church, 23  which is his body</a:t>
            </a:r>
            <a:r>
              <a:rPr lang="en-US" dirty="0"/>
              <a:t>, the fullness of him who fills all in all.”</a:t>
            </a:r>
          </a:p>
          <a:p>
            <a:endParaRPr lang="en-US" dirty="0"/>
          </a:p>
          <a:p>
            <a:r>
              <a:rPr lang="en-US" b="1" dirty="0"/>
              <a:t>Ephesians 4:4</a:t>
            </a:r>
            <a:r>
              <a:rPr lang="en-US" dirty="0"/>
              <a:t> – “</a:t>
            </a:r>
            <a:r>
              <a:rPr lang="en-US" b="1" dirty="0"/>
              <a:t>There is one body</a:t>
            </a:r>
            <a:r>
              <a:rPr lang="en-US" dirty="0"/>
              <a:t> and one Spirit – just as you were called to the one hope that belongs to your call”</a:t>
            </a:r>
          </a:p>
          <a:p>
            <a:endParaRPr lang="en-US" dirty="0"/>
          </a:p>
          <a:p>
            <a:r>
              <a:rPr lang="en-US" b="1" dirty="0"/>
              <a:t>Romans 16:16</a:t>
            </a:r>
            <a:r>
              <a:rPr lang="en-US" dirty="0"/>
              <a:t> – “Greet one another with a holy kiss. All </a:t>
            </a:r>
            <a:r>
              <a:rPr lang="en-US" b="1" dirty="0"/>
              <a:t>the churches of Christ</a:t>
            </a:r>
            <a:r>
              <a:rPr lang="en-US" dirty="0"/>
              <a:t> greet you.”</a:t>
            </a:r>
          </a:p>
        </p:txBody>
      </p:sp>
      <p:sp>
        <p:nvSpPr>
          <p:cNvPr id="4" name="Slide Number Placeholder 3"/>
          <p:cNvSpPr>
            <a:spLocks noGrp="1"/>
          </p:cNvSpPr>
          <p:nvPr>
            <p:ph type="sldNum" sz="quarter" idx="5"/>
          </p:nvPr>
        </p:nvSpPr>
        <p:spPr/>
        <p:txBody>
          <a:bodyPr/>
          <a:lstStyle/>
          <a:p>
            <a:fld id="{8FB68508-728A-4274-981B-248C0BAB61DF}" type="slidenum">
              <a:rPr lang="en-US" smtClean="0"/>
              <a:t>17</a:t>
            </a:fld>
            <a:endParaRPr lang="en-US"/>
          </a:p>
        </p:txBody>
      </p:sp>
      <p:sp>
        <p:nvSpPr>
          <p:cNvPr id="5" name="Date Placeholder 4">
            <a:extLst>
              <a:ext uri="{FF2B5EF4-FFF2-40B4-BE49-F238E27FC236}">
                <a16:creationId xmlns:a16="http://schemas.microsoft.com/office/drawing/2014/main" id="{D96C1972-6D12-C60D-6780-1FAC72A6D1EC}"/>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00AA266F-453F-7326-2167-ABF8BCF638C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756703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27:35-40</a:t>
            </a:r>
            <a:r>
              <a:rPr lang="en-US" dirty="0"/>
              <a:t> – “35 And when they had crucified him, they divided his garments among them by casting lots. 36 Then they sat down and kept watch over him there. 37 And over his head they put the charge against him, which read, ‘This is Jesus, the King of the Jews.’ 38 Then two robbers were crucified with him, one on the right and one on the left. 39 And those who passed by derided him, wagging their heads 40 and saying, ‘You who would destroy the temple and rebuild it in three days, save yourself! </a:t>
            </a:r>
            <a:r>
              <a:rPr lang="en-US" b="1" dirty="0"/>
              <a:t>If you are the Son of God</a:t>
            </a:r>
            <a:r>
              <a:rPr lang="en-US" dirty="0"/>
              <a:t>, come down from the cross.’“</a:t>
            </a:r>
          </a:p>
          <a:p>
            <a:r>
              <a:rPr lang="en-US" b="1" dirty="0"/>
              <a:t>Matthew 4:3, 6</a:t>
            </a:r>
            <a:r>
              <a:rPr lang="en-US" dirty="0"/>
              <a:t> – “3 And the tempter came and said to him, ‘</a:t>
            </a:r>
            <a:r>
              <a:rPr lang="en-US" b="1" dirty="0"/>
              <a:t>If you are the Son of God</a:t>
            </a:r>
            <a:r>
              <a:rPr lang="en-US" dirty="0"/>
              <a:t>, command these stones to become loaves of bread’ … 6 and said to him, ‘</a:t>
            </a:r>
            <a:r>
              <a:rPr lang="en-US" b="1" dirty="0"/>
              <a:t>If you are the Son of God</a:t>
            </a:r>
            <a:r>
              <a:rPr lang="en-US" dirty="0"/>
              <a:t>, throw yourself down, for it is written, "He will command his angels concerning you,” and "'On their hands they will bear you up, lest you strike your foot against a stone.”'"</a:t>
            </a:r>
          </a:p>
          <a:p>
            <a:endParaRPr lang="en-US" dirty="0"/>
          </a:p>
          <a:p>
            <a:r>
              <a:rPr lang="en-US" b="1" dirty="0"/>
              <a:t>John 10:17-18</a:t>
            </a:r>
            <a:r>
              <a:rPr lang="en-US" dirty="0"/>
              <a:t> – “17 For this reason the Father loves me, because I lay down my life that I may take it up again.  18  No one takes it from me, but I lay it down of my own accord. I have authority to lay it down, and </a:t>
            </a:r>
            <a:r>
              <a:rPr lang="en-US" b="1" dirty="0"/>
              <a:t>I have authority</a:t>
            </a:r>
            <a:r>
              <a:rPr lang="en-US" dirty="0"/>
              <a:t> to take it up again. This charge I have received from my Father."</a:t>
            </a:r>
          </a:p>
        </p:txBody>
      </p:sp>
      <p:sp>
        <p:nvSpPr>
          <p:cNvPr id="4" name="Slide Number Placeholder 3"/>
          <p:cNvSpPr>
            <a:spLocks noGrp="1"/>
          </p:cNvSpPr>
          <p:nvPr>
            <p:ph type="sldNum" sz="quarter" idx="5"/>
          </p:nvPr>
        </p:nvSpPr>
        <p:spPr/>
        <p:txBody>
          <a:bodyPr/>
          <a:lstStyle/>
          <a:p>
            <a:fld id="{8FB68508-728A-4274-981B-248C0BAB61DF}" type="slidenum">
              <a:rPr lang="en-US" smtClean="0"/>
              <a:t>18</a:t>
            </a:fld>
            <a:endParaRPr lang="en-US"/>
          </a:p>
        </p:txBody>
      </p:sp>
      <p:sp>
        <p:nvSpPr>
          <p:cNvPr id="5" name="Date Placeholder 4">
            <a:extLst>
              <a:ext uri="{FF2B5EF4-FFF2-40B4-BE49-F238E27FC236}">
                <a16:creationId xmlns:a16="http://schemas.microsoft.com/office/drawing/2014/main" id="{508DCBD1-28D5-F5CF-1EE2-91DA982FE1E5}"/>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EC7FFEE4-10FE-3F65-6AE4-AD39DD8D59C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30681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2:9</a:t>
            </a:r>
            <a:r>
              <a:rPr lang="en-US" dirty="0"/>
              <a:t> – “But we see him who for a little while was made lower than the angels, namely Jesus, crowned with glory and honor because of the suffering of death, so that by the grace of God he might </a:t>
            </a:r>
            <a:r>
              <a:rPr lang="en-US" b="1" dirty="0"/>
              <a:t>taste death for everyone</a:t>
            </a:r>
            <a:r>
              <a:rPr lang="en-US" dirty="0"/>
              <a:t>.”</a:t>
            </a:r>
          </a:p>
          <a:p>
            <a:endParaRPr lang="en-US" dirty="0"/>
          </a:p>
          <a:p>
            <a:r>
              <a:rPr lang="en-US" dirty="0"/>
              <a:t>Romans 5:6-8 – “6 For while we were still weak, at the right time Christ died for the ungodly. 7 For one will scarcely die for a righteous person – though perhaps for a good person one would dare even to die – 8 but God shows his love for us in that while we were still sinners, Christ died for us.”</a:t>
            </a:r>
          </a:p>
        </p:txBody>
      </p:sp>
      <p:sp>
        <p:nvSpPr>
          <p:cNvPr id="4" name="Slide Number Placeholder 3"/>
          <p:cNvSpPr>
            <a:spLocks noGrp="1"/>
          </p:cNvSpPr>
          <p:nvPr>
            <p:ph type="sldNum" sz="quarter" idx="5"/>
          </p:nvPr>
        </p:nvSpPr>
        <p:spPr/>
        <p:txBody>
          <a:bodyPr/>
          <a:lstStyle/>
          <a:p>
            <a:fld id="{8FB68508-728A-4274-981B-248C0BAB61DF}" type="slidenum">
              <a:rPr lang="en-US" smtClean="0"/>
              <a:t>19</a:t>
            </a:fld>
            <a:endParaRPr lang="en-US"/>
          </a:p>
        </p:txBody>
      </p:sp>
      <p:sp>
        <p:nvSpPr>
          <p:cNvPr id="5" name="Date Placeholder 4">
            <a:extLst>
              <a:ext uri="{FF2B5EF4-FFF2-40B4-BE49-F238E27FC236}">
                <a16:creationId xmlns:a16="http://schemas.microsoft.com/office/drawing/2014/main" id="{FC99BE46-454E-F98F-CE35-52F79956B36D}"/>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F5CA27A3-072F-C770-2E4F-37368E3D98B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3060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28:5-6</a:t>
            </a:r>
            <a:r>
              <a:rPr lang="en-US" dirty="0"/>
              <a:t> – “5 But the angel said to the women, ‘Do not be afraid, for I know that you seek Jesus who was crucified. 6 He is not here, for </a:t>
            </a:r>
            <a:r>
              <a:rPr lang="en-US" b="1" dirty="0"/>
              <a:t>he has risen</a:t>
            </a:r>
            <a:r>
              <a:rPr lang="en-US" dirty="0"/>
              <a:t>, as he said. Come, see the place where he lay.’”</a:t>
            </a:r>
          </a:p>
          <a:p>
            <a:endParaRPr lang="en-US" dirty="0"/>
          </a:p>
          <a:p>
            <a:r>
              <a:rPr lang="en-US" b="1" dirty="0"/>
              <a:t>Luke 24:5-6a</a:t>
            </a:r>
            <a:r>
              <a:rPr lang="en-US" dirty="0"/>
              <a:t> – “5 And as they were frightened and bowed their faces to the ground, the men said to them, ‘</a:t>
            </a:r>
            <a:r>
              <a:rPr lang="en-US" b="1" dirty="0"/>
              <a:t>Why do you seek the living among the dead?</a:t>
            </a:r>
            <a:r>
              <a:rPr lang="en-US" dirty="0"/>
              <a:t> 6 He is not here, but has risen.’”</a:t>
            </a:r>
          </a:p>
          <a:p>
            <a:endParaRPr lang="en-US" dirty="0"/>
          </a:p>
          <a:p>
            <a:r>
              <a:rPr lang="en-US" b="1" dirty="0"/>
              <a:t>I Corinthians 15:3-8</a:t>
            </a:r>
            <a:r>
              <a:rPr lang="en-US" dirty="0"/>
              <a:t> – “3 For I delivered to you as of first importance what I also received: that Christ died for our sins in accordance with the Scriptures, 4 that he was buried, that he was raised on the third day in accordance with the Scriptures, 5 and that </a:t>
            </a:r>
            <a:r>
              <a:rPr lang="en-US" b="1" dirty="0"/>
              <a:t>he appeared to Cephas, then to the twelve. 6 Then he appeared to more than five hundred brothers at one time</a:t>
            </a:r>
            <a:r>
              <a:rPr lang="en-US" dirty="0"/>
              <a:t>, most of whom are still alive, though some have fallen asleep. 7 Then he appeared to James, then to all the apostles. 8 Last of all, as to one untimely born, he appeared also to me.”</a:t>
            </a:r>
          </a:p>
        </p:txBody>
      </p:sp>
      <p:sp>
        <p:nvSpPr>
          <p:cNvPr id="4" name="Slide Number Placeholder 3"/>
          <p:cNvSpPr>
            <a:spLocks noGrp="1"/>
          </p:cNvSpPr>
          <p:nvPr>
            <p:ph type="sldNum" sz="quarter" idx="5"/>
          </p:nvPr>
        </p:nvSpPr>
        <p:spPr/>
        <p:txBody>
          <a:bodyPr/>
          <a:lstStyle/>
          <a:p>
            <a:fld id="{8FB68508-728A-4274-981B-248C0BAB61DF}" type="slidenum">
              <a:rPr lang="en-US" smtClean="0"/>
              <a:t>20</a:t>
            </a:fld>
            <a:endParaRPr lang="en-US"/>
          </a:p>
        </p:txBody>
      </p:sp>
      <p:sp>
        <p:nvSpPr>
          <p:cNvPr id="5" name="Date Placeholder 4">
            <a:extLst>
              <a:ext uri="{FF2B5EF4-FFF2-40B4-BE49-F238E27FC236}">
                <a16:creationId xmlns:a16="http://schemas.microsoft.com/office/drawing/2014/main" id="{D7736691-460F-CABB-4441-0767A3DA447C}"/>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19D423A4-268E-D460-3155-BC5B1A37D9D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9249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24:15</a:t>
            </a:r>
            <a:r>
              <a:rPr lang="en-US" dirty="0"/>
              <a:t> – “having a hope in God, which these men themselves accept, that there will be </a:t>
            </a:r>
            <a:r>
              <a:rPr lang="en-US" b="1" dirty="0"/>
              <a:t>a resurrection of both the just and the unjust</a:t>
            </a:r>
            <a:r>
              <a:rPr lang="en-US" dirty="0"/>
              <a:t>.”</a:t>
            </a:r>
          </a:p>
          <a:p>
            <a:endParaRPr lang="en-US" dirty="0"/>
          </a:p>
          <a:p>
            <a:r>
              <a:rPr lang="en-US" b="1" dirty="0"/>
              <a:t>I Corinthians 15:12-14</a:t>
            </a:r>
            <a:r>
              <a:rPr lang="en-US" dirty="0"/>
              <a:t> – “12 Now if Christ is proclaimed as raised from the dead, how can some of you say that there is no resurrection of the dead? 13 But if there is no resurrection of the dead, then not even Christ has been raised. 14 And if Christ has not been raised, then our preaching is in vain and your faith is in vain … 20 But in fact Christ has been raised from the dead, the firstfruits of those who have fallen asleep. 21 For as by a man came death, by a man has come also the resurrection of the dead. 22 For as in Adam all die, so also </a:t>
            </a:r>
            <a:r>
              <a:rPr lang="en-US" b="1" dirty="0"/>
              <a:t>in Christ shall all be made alive</a:t>
            </a:r>
            <a:r>
              <a:rPr lang="en-US" dirty="0"/>
              <a:t>.”</a:t>
            </a:r>
          </a:p>
          <a:p>
            <a:endParaRPr lang="en-US" dirty="0"/>
          </a:p>
          <a:p>
            <a:r>
              <a:rPr lang="en-US" b="1" dirty="0"/>
              <a:t>Romans 6:3-11</a:t>
            </a:r>
            <a:r>
              <a:rPr lang="en-US" dirty="0"/>
              <a:t> – “3 Do you not know that all of us who have been baptized into Christ Jesus were baptized into his death? 4 We were buried therefore with him by baptism into death, in order that, just as Christ was raised from the dead by the glory of the Father, we too might walk in newness of life. 5 For if we have been united with him in a death like his, we shall certainly be </a:t>
            </a:r>
            <a:r>
              <a:rPr lang="en-US" b="1" dirty="0"/>
              <a:t>united with him in a resurrection like his</a:t>
            </a:r>
            <a:r>
              <a:rPr lang="en-US" dirty="0"/>
              <a:t>. 6 We know that our old self was crucified with him in order that the body of sin might be brought to nothing, so that we would no longer be enslaved to sin. 7 For one who has died has been set free from sin. 8 Now if we have died with Christ, we believe that we will also live with him. 9 We know that Christ being raised from the dead will never die again; death no longer has dominion over him. 10 For the death he died he died to sin, once for all, but the life he lives he lives to God. 11 So you also must consider yourselves dead to sin and alive to God in Christ Jesus.”</a:t>
            </a:r>
          </a:p>
          <a:p>
            <a:endParaRPr lang="en-US" dirty="0"/>
          </a:p>
          <a:p>
            <a:r>
              <a:rPr lang="en-US" b="1" dirty="0"/>
              <a:t>Summary</a:t>
            </a:r>
            <a:r>
              <a:rPr lang="en-US" b="0" dirty="0"/>
              <a:t>:</a:t>
            </a:r>
          </a:p>
          <a:p>
            <a:r>
              <a:rPr lang="en-US" b="0" dirty="0"/>
              <a:t>     Surrender His deity</a:t>
            </a:r>
          </a:p>
          <a:p>
            <a:r>
              <a:rPr lang="en-US" b="0" dirty="0"/>
              <a:t>     Please Himself</a:t>
            </a:r>
          </a:p>
          <a:p>
            <a:r>
              <a:rPr lang="en-US" b="0" dirty="0"/>
              <a:t>     Commit sin</a:t>
            </a:r>
          </a:p>
          <a:p>
            <a:r>
              <a:rPr lang="en-US" b="0" dirty="0"/>
              <a:t>     Apologize for His teaching</a:t>
            </a:r>
          </a:p>
          <a:p>
            <a:r>
              <a:rPr lang="en-US" b="0" dirty="0"/>
              <a:t>     Build more than one church</a:t>
            </a:r>
          </a:p>
          <a:p>
            <a:r>
              <a:rPr lang="en-US" b="0" dirty="0"/>
              <a:t>     Come down off the cross</a:t>
            </a:r>
          </a:p>
          <a:p>
            <a:r>
              <a:rPr lang="en-US" b="0" dirty="0"/>
              <a:t>     Stay in the grave</a:t>
            </a:r>
          </a:p>
        </p:txBody>
      </p:sp>
      <p:sp>
        <p:nvSpPr>
          <p:cNvPr id="4" name="Slide Number Placeholder 3"/>
          <p:cNvSpPr>
            <a:spLocks noGrp="1"/>
          </p:cNvSpPr>
          <p:nvPr>
            <p:ph type="sldNum" sz="quarter" idx="5"/>
          </p:nvPr>
        </p:nvSpPr>
        <p:spPr/>
        <p:txBody>
          <a:bodyPr/>
          <a:lstStyle/>
          <a:p>
            <a:fld id="{8FB68508-728A-4274-981B-248C0BAB61DF}" type="slidenum">
              <a:rPr lang="en-US" smtClean="0"/>
              <a:t>21</a:t>
            </a:fld>
            <a:endParaRPr lang="en-US"/>
          </a:p>
        </p:txBody>
      </p:sp>
      <p:sp>
        <p:nvSpPr>
          <p:cNvPr id="5" name="Date Placeholder 4">
            <a:extLst>
              <a:ext uri="{FF2B5EF4-FFF2-40B4-BE49-F238E27FC236}">
                <a16:creationId xmlns:a16="http://schemas.microsoft.com/office/drawing/2014/main" id="{912570C8-F84F-CDF1-40A9-6B2D29395A72}"/>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01068154-C6A4-F697-03A6-5A0BE650EF0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38273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16:30</a:t>
            </a:r>
            <a:r>
              <a:rPr lang="en-US" b="0" dirty="0"/>
              <a:t> – “Then he brought them out and said, ‘Sirs, what must I do to be saved?’“</a:t>
            </a:r>
          </a:p>
          <a:p>
            <a:endParaRPr lang="en-US" b="0" dirty="0"/>
          </a:p>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22</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5/12/2024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4:12</a:t>
            </a:r>
            <a:r>
              <a:rPr lang="en-US" dirty="0"/>
              <a:t> – “And there is salvation in no one else, for there is </a:t>
            </a:r>
            <a:r>
              <a:rPr lang="en-US" b="1" dirty="0"/>
              <a:t>no other name</a:t>
            </a:r>
            <a:r>
              <a:rPr lang="en-US" dirty="0"/>
              <a:t> under heaven given among men by which we must be saved.“</a:t>
            </a:r>
          </a:p>
          <a:p>
            <a:r>
              <a:rPr lang="en-US" b="1" dirty="0"/>
              <a:t>I John 2:22</a:t>
            </a:r>
            <a:r>
              <a:rPr lang="en-US" dirty="0"/>
              <a:t> – “Who is the liar but he who denies that Jesus is the Christ? This is the antichrist, </a:t>
            </a:r>
            <a:r>
              <a:rPr lang="en-US" b="1" dirty="0"/>
              <a:t>he who denies the Father and the Son</a:t>
            </a:r>
            <a:r>
              <a:rPr lang="en-US" dirty="0"/>
              <a:t>.”</a:t>
            </a:r>
          </a:p>
          <a:p>
            <a:r>
              <a:rPr lang="en-US" b="1" dirty="0"/>
              <a:t>I John 4:2-3</a:t>
            </a:r>
            <a:r>
              <a:rPr lang="en-US" dirty="0"/>
              <a:t> – “2 By this you know the Spirit of God: every spirit that confesses that Jesus Christ has come in the flesh is from God, 3 and </a:t>
            </a:r>
            <a:r>
              <a:rPr lang="en-US" b="1" dirty="0"/>
              <a:t>every spirit that does not confess Jesus is not from God</a:t>
            </a:r>
            <a:r>
              <a:rPr lang="en-US" dirty="0"/>
              <a:t>. This is the spirit of the antichrist, which you heard was coming and now is in the world already.”</a:t>
            </a:r>
          </a:p>
        </p:txBody>
      </p:sp>
      <p:sp>
        <p:nvSpPr>
          <p:cNvPr id="4" name="Slide Number Placeholder 3"/>
          <p:cNvSpPr>
            <a:spLocks noGrp="1"/>
          </p:cNvSpPr>
          <p:nvPr>
            <p:ph type="sldNum" sz="quarter" idx="5"/>
          </p:nvPr>
        </p:nvSpPr>
        <p:spPr/>
        <p:txBody>
          <a:bodyPr/>
          <a:lstStyle/>
          <a:p>
            <a:fld id="{8FB68508-728A-4274-981B-248C0BAB61DF}" type="slidenum">
              <a:rPr lang="en-US" smtClean="0"/>
              <a:t>3</a:t>
            </a:fld>
            <a:endParaRPr lang="en-US"/>
          </a:p>
        </p:txBody>
      </p:sp>
      <p:sp>
        <p:nvSpPr>
          <p:cNvPr id="5" name="Date Placeholder 4">
            <a:extLst>
              <a:ext uri="{FF2B5EF4-FFF2-40B4-BE49-F238E27FC236}">
                <a16:creationId xmlns:a16="http://schemas.microsoft.com/office/drawing/2014/main" id="{81EFA23A-9229-95B3-0E6A-692BA0DC57F4}"/>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4D93E054-92CB-E9C1-49BA-9EB5C988458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97152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r>
              <a:rPr lang="en-US" b="1" dirty="0"/>
              <a:t>I John 4:15</a:t>
            </a:r>
            <a:r>
              <a:rPr lang="en-US" dirty="0"/>
              <a:t> – “Whoever confesses that Jesus is the Son of God, </a:t>
            </a:r>
            <a:r>
              <a:rPr lang="en-US" b="1" dirty="0"/>
              <a:t>God abides in him, and he in God</a:t>
            </a:r>
            <a:r>
              <a:rPr lang="en-US" dirty="0"/>
              <a:t>.”</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23</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5/12/2024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220310">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321072" fontAlgn="base">
              <a:spcBef>
                <a:spcPct val="0"/>
              </a:spcBef>
              <a:spcAft>
                <a:spcPct val="0"/>
              </a:spcAft>
              <a:defRPr/>
            </a:pPr>
            <a:fld id="{3AF42B02-11F3-4BD2-B2E3-53F42D06C240}" type="slidenum">
              <a:rPr lang="en-US" altLang="en-US" sz="1900">
                <a:solidFill>
                  <a:srgbClr val="000000"/>
                </a:solidFill>
                <a:latin typeface="Arial" panose="020B0604020202020204" pitchFamily="34" charset="0"/>
              </a:rPr>
              <a:pPr defTabSz="1321072" fontAlgn="base">
                <a:spcBef>
                  <a:spcPct val="0"/>
                </a:spcBef>
                <a:spcAft>
                  <a:spcPct val="0"/>
                </a:spcAft>
                <a:defRPr/>
              </a:pPr>
              <a:t>24</a:t>
            </a:fld>
            <a:endParaRPr lang="en-US" altLang="en-US" sz="19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5/12/2024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321072" fontAlgn="base">
              <a:spcBef>
                <a:spcPct val="0"/>
              </a:spcBef>
              <a:spcAft>
                <a:spcPct val="0"/>
              </a:spcAft>
              <a:defRPr/>
            </a:pPr>
            <a:r>
              <a:rPr lang="en-US" altLang="en-US" sz="19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2:5-8</a:t>
            </a:r>
            <a:r>
              <a:rPr lang="en-US" dirty="0"/>
              <a:t> – “5 Have this mind among yourselves, which is yours in Christ Jesus, 6 who, though he was </a:t>
            </a:r>
            <a:r>
              <a:rPr lang="en-US" b="1" dirty="0"/>
              <a:t>in the </a:t>
            </a:r>
            <a:r>
              <a:rPr lang="en-US" b="1" i="1" dirty="0"/>
              <a:t>form</a:t>
            </a:r>
            <a:r>
              <a:rPr lang="en-US" b="1" dirty="0"/>
              <a:t> of God</a:t>
            </a:r>
            <a:r>
              <a:rPr lang="en-US" dirty="0"/>
              <a:t>, did not count equality with God a thing to be grasped, 7 but made himself nothing, </a:t>
            </a:r>
            <a:r>
              <a:rPr lang="en-US" b="1" dirty="0"/>
              <a:t>taking the </a:t>
            </a:r>
            <a:r>
              <a:rPr lang="en-US" b="1" i="1" dirty="0"/>
              <a:t>form</a:t>
            </a:r>
            <a:r>
              <a:rPr lang="en-US" b="1" dirty="0"/>
              <a:t> of a servant</a:t>
            </a:r>
            <a:r>
              <a:rPr lang="en-US" dirty="0"/>
              <a:t>, being born </a:t>
            </a:r>
            <a:r>
              <a:rPr lang="en-US" b="1" dirty="0"/>
              <a:t>in the likeness of men</a:t>
            </a:r>
            <a:r>
              <a:rPr lang="en-US" dirty="0"/>
              <a:t>. 8 And being found </a:t>
            </a:r>
            <a:r>
              <a:rPr lang="en-US" b="1" dirty="0"/>
              <a:t>in human </a:t>
            </a:r>
            <a:r>
              <a:rPr lang="en-US" b="1" i="1" dirty="0"/>
              <a:t>form</a:t>
            </a:r>
            <a:r>
              <a:rPr lang="en-US" dirty="0"/>
              <a:t>, he humbled himself by becoming obedient to the point of death, even death on a cross.”</a:t>
            </a:r>
          </a:p>
          <a:p>
            <a:r>
              <a:rPr lang="en-US" b="1" baseline="0" dirty="0">
                <a:solidFill>
                  <a:srgbClr val="FF0000"/>
                </a:solidFill>
              </a:rPr>
              <a:t>cf.</a:t>
            </a:r>
            <a:r>
              <a:rPr lang="en-US" b="1" dirty="0"/>
              <a:t> Mark 16:12</a:t>
            </a:r>
            <a:r>
              <a:rPr lang="en-US" dirty="0"/>
              <a:t> – “After these things he appeared </a:t>
            </a:r>
            <a:r>
              <a:rPr lang="en-US" b="1" dirty="0"/>
              <a:t>in another </a:t>
            </a:r>
            <a:r>
              <a:rPr lang="en-US" b="1" i="1" dirty="0"/>
              <a:t>form</a:t>
            </a:r>
            <a:r>
              <a:rPr lang="en-US" dirty="0"/>
              <a:t> to two of them, as they were walking into the country.”</a:t>
            </a:r>
          </a:p>
          <a:p>
            <a:endParaRPr lang="en-US" dirty="0"/>
          </a:p>
          <a:p>
            <a:r>
              <a:rPr lang="en-US" b="1" dirty="0"/>
              <a:t>Hebrews 4:14-16</a:t>
            </a:r>
            <a:r>
              <a:rPr lang="en-US" dirty="0"/>
              <a:t> – “14 Since then we have a great high priest who has passed through the heavens, Jesus, the Son of God, let us hold fast our confession. 15 For we do not have a high priest who is unable to sympathize with our weaknesses, but one who </a:t>
            </a:r>
            <a:r>
              <a:rPr lang="en-US" b="1" dirty="0"/>
              <a:t>in every respect has been tempted as we are</a:t>
            </a:r>
            <a:r>
              <a:rPr lang="en-US" dirty="0"/>
              <a:t>, yet without sin. 16 Let us then with confidence draw near to the throne of grace, that we may receive mercy and find grace to help in time of need.”</a:t>
            </a:r>
          </a:p>
          <a:p>
            <a:endParaRPr lang="en-US" dirty="0"/>
          </a:p>
          <a:p>
            <a:r>
              <a:rPr lang="en-US" b="1" dirty="0"/>
              <a:t>John 14:8-11</a:t>
            </a:r>
            <a:r>
              <a:rPr lang="en-US" dirty="0"/>
              <a:t> – “9 Jesus said to him, ‘Have I been with you so long, and you still do not know me, Philip? Whoever has seen me has seen the Father. How can you say, “Show us the Father”? 10 Do you not believe that I am in the Father and the Father is in me? The words that I say to you </a:t>
            </a:r>
            <a:r>
              <a:rPr lang="en-US" b="1" dirty="0"/>
              <a:t>I do not speak on my own authority</a:t>
            </a:r>
            <a:r>
              <a:rPr lang="en-US" dirty="0"/>
              <a:t>, but the Father who dwells in me does his works. 11 Believe me that I am in the Father and the Father is in me, or else believe on account of the works themselves.’”</a:t>
            </a:r>
          </a:p>
          <a:p>
            <a:endParaRPr lang="en-US" dirty="0"/>
          </a:p>
          <a:p>
            <a:r>
              <a:rPr lang="en-US" b="1" dirty="0"/>
              <a:t>Mark 10:45</a:t>
            </a:r>
            <a:r>
              <a:rPr lang="en-US" dirty="0"/>
              <a:t> – “For even the Son of Man came not to be served but to serve, and to give his life as </a:t>
            </a:r>
            <a:r>
              <a:rPr lang="en-US" b="1" dirty="0"/>
              <a:t>a ransom for many</a:t>
            </a:r>
            <a:r>
              <a:rPr lang="en-US" dirty="0"/>
              <a:t>.“</a:t>
            </a:r>
          </a:p>
          <a:p>
            <a:r>
              <a:rPr lang="en-US" b="1" dirty="0"/>
              <a:t>Titus 2:14</a:t>
            </a:r>
            <a:r>
              <a:rPr lang="en-US" dirty="0"/>
              <a:t> – “who gave himself for us </a:t>
            </a:r>
            <a:r>
              <a:rPr lang="en-US" b="1" dirty="0"/>
              <a:t>to redeem us</a:t>
            </a:r>
            <a:r>
              <a:rPr lang="en-US" dirty="0"/>
              <a:t> from all lawlessness and to purify for himself a people for his own possession who are zealous for good works.”</a:t>
            </a:r>
          </a:p>
          <a:p>
            <a:r>
              <a:rPr lang="en-US" b="1" dirty="0"/>
              <a:t>I Timothy 2:4-6</a:t>
            </a:r>
            <a:r>
              <a:rPr lang="en-US" dirty="0"/>
              <a:t> – “5 For there is one God, and there is one mediator between God and men, the man Christ Jesus, 6 who gave himself as </a:t>
            </a:r>
            <a:r>
              <a:rPr lang="en-US" b="1" dirty="0"/>
              <a:t>a ransom for all</a:t>
            </a:r>
            <a:r>
              <a:rPr lang="en-US" dirty="0"/>
              <a:t>, which is the testimony given at the proper time.”</a:t>
            </a:r>
          </a:p>
        </p:txBody>
      </p:sp>
      <p:sp>
        <p:nvSpPr>
          <p:cNvPr id="4" name="Slide Number Placeholder 3"/>
          <p:cNvSpPr>
            <a:spLocks noGrp="1"/>
          </p:cNvSpPr>
          <p:nvPr>
            <p:ph type="sldNum" sz="quarter" idx="5"/>
          </p:nvPr>
        </p:nvSpPr>
        <p:spPr/>
        <p:txBody>
          <a:bodyPr/>
          <a:lstStyle/>
          <a:p>
            <a:fld id="{8FB68508-728A-4274-981B-248C0BAB61DF}" type="slidenum">
              <a:rPr lang="en-US" smtClean="0"/>
              <a:t>4</a:t>
            </a:fld>
            <a:endParaRPr lang="en-US"/>
          </a:p>
        </p:txBody>
      </p:sp>
      <p:sp>
        <p:nvSpPr>
          <p:cNvPr id="5" name="Date Placeholder 4">
            <a:extLst>
              <a:ext uri="{FF2B5EF4-FFF2-40B4-BE49-F238E27FC236}">
                <a16:creationId xmlns:a16="http://schemas.microsoft.com/office/drawing/2014/main" id="{BCB93F4F-8B33-988B-425E-AFB8D657093C}"/>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FCEE6511-FAE2-E880-3BA8-9A21B1F959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34313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14:41</a:t>
            </a:r>
            <a:r>
              <a:rPr lang="en-US" dirty="0"/>
              <a:t> – “And he came the third time and said to them, ‘Are you still sleeping and taking your rest? It is enough; the hour has come. </a:t>
            </a:r>
            <a:r>
              <a:rPr lang="en-US" b="1" dirty="0"/>
              <a:t>The Son of Man</a:t>
            </a:r>
            <a:r>
              <a:rPr lang="en-US" dirty="0"/>
              <a:t> is betrayed into the hands of sinners.’”</a:t>
            </a:r>
          </a:p>
          <a:p>
            <a:endParaRPr lang="en-US" dirty="0"/>
          </a:p>
          <a:p>
            <a:r>
              <a:rPr lang="en-US" b="1" dirty="0"/>
              <a:t>Matthew 9:6</a:t>
            </a:r>
            <a:r>
              <a:rPr lang="en-US" dirty="0"/>
              <a:t> – “But that you may know that the Son of Man </a:t>
            </a:r>
            <a:r>
              <a:rPr lang="en-US" b="1" dirty="0"/>
              <a:t>has authority on earth</a:t>
            </a:r>
            <a:r>
              <a:rPr lang="en-US" dirty="0"/>
              <a:t> to forgive sins – he then said to the paralytic – ‘Rise, pick up your bed and go home.’“</a:t>
            </a:r>
          </a:p>
          <a:p>
            <a:r>
              <a:rPr lang="en-US" b="1" dirty="0"/>
              <a:t>Matthew 13:41</a:t>
            </a:r>
            <a:r>
              <a:rPr lang="en-US" dirty="0"/>
              <a:t> – “The Son of Man will send his angels, and they will </a:t>
            </a:r>
            <a:r>
              <a:rPr lang="en-US" b="1" dirty="0"/>
              <a:t>gather out of his kingdom</a:t>
            </a:r>
            <a:r>
              <a:rPr lang="en-US" dirty="0"/>
              <a:t> all causes of sin and all law-breakers …”</a:t>
            </a:r>
          </a:p>
          <a:p>
            <a:r>
              <a:rPr lang="en-US" b="1" dirty="0"/>
              <a:t>Matthew 26:63-65</a:t>
            </a:r>
            <a:r>
              <a:rPr lang="en-US" dirty="0"/>
              <a:t> – “63 But Jesus remained silent. And the high priest said to him, ‘I adjure you by the living God, tell us if you are the Christ, </a:t>
            </a:r>
            <a:r>
              <a:rPr lang="en-US" b="1" dirty="0"/>
              <a:t>the Son of God</a:t>
            </a:r>
            <a:r>
              <a:rPr lang="en-US" dirty="0"/>
              <a:t>.’ 64 Jesus said to him, ‘You have said so. But I tell you, from now on you will see </a:t>
            </a:r>
            <a:r>
              <a:rPr lang="en-US" b="1" dirty="0"/>
              <a:t>the Son of Man</a:t>
            </a:r>
            <a:r>
              <a:rPr lang="en-US" dirty="0"/>
              <a:t> seated at the right hand of Power and coming on the clouds of heaven.’ 65 Then the high priest tore his robes and said, ‘He has uttered blasphemy. What further witnesses do we need? You have now heard his blasphemy.’”</a:t>
            </a:r>
          </a:p>
        </p:txBody>
      </p:sp>
      <p:sp>
        <p:nvSpPr>
          <p:cNvPr id="4" name="Slide Number Placeholder 3"/>
          <p:cNvSpPr>
            <a:spLocks noGrp="1"/>
          </p:cNvSpPr>
          <p:nvPr>
            <p:ph type="sldNum" sz="quarter" idx="5"/>
          </p:nvPr>
        </p:nvSpPr>
        <p:spPr/>
        <p:txBody>
          <a:bodyPr/>
          <a:lstStyle/>
          <a:p>
            <a:fld id="{8FB68508-728A-4274-981B-248C0BAB61DF}" type="slidenum">
              <a:rPr lang="en-US" smtClean="0"/>
              <a:t>6</a:t>
            </a:fld>
            <a:endParaRPr lang="en-US"/>
          </a:p>
        </p:txBody>
      </p:sp>
      <p:sp>
        <p:nvSpPr>
          <p:cNvPr id="5" name="Date Placeholder 4">
            <a:extLst>
              <a:ext uri="{FF2B5EF4-FFF2-40B4-BE49-F238E27FC236}">
                <a16:creationId xmlns:a16="http://schemas.microsoft.com/office/drawing/2014/main" id="{481370A6-C971-F978-6B16-68C94F0705D5}"/>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A5D44D95-AF5C-AE98-FA84-DD735F1ED63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28669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2:47-49</a:t>
            </a:r>
            <a:r>
              <a:rPr lang="en-US" dirty="0"/>
              <a:t> – “47 And all who heard him were amazed at his understanding and his answers. 48 And when his parents saw him, they were astonished. And his mother said to him, ‘Son, why have you treated us so? Behold, your father and I have been searching for you in great distress.’ 49 And he said to them, ‘Why were you looking for me? Did you not know that I must be </a:t>
            </a:r>
            <a:r>
              <a:rPr lang="en-US" b="1" dirty="0"/>
              <a:t>in my Father's house</a:t>
            </a:r>
            <a:r>
              <a:rPr lang="en-US" dirty="0"/>
              <a:t>?’"</a:t>
            </a:r>
          </a:p>
        </p:txBody>
      </p:sp>
      <p:sp>
        <p:nvSpPr>
          <p:cNvPr id="4" name="Slide Number Placeholder 3"/>
          <p:cNvSpPr>
            <a:spLocks noGrp="1"/>
          </p:cNvSpPr>
          <p:nvPr>
            <p:ph type="sldNum" sz="quarter" idx="5"/>
          </p:nvPr>
        </p:nvSpPr>
        <p:spPr/>
        <p:txBody>
          <a:bodyPr/>
          <a:lstStyle/>
          <a:p>
            <a:fld id="{8FB68508-728A-4274-981B-248C0BAB61DF}" type="slidenum">
              <a:rPr lang="en-US" smtClean="0"/>
              <a:t>7</a:t>
            </a:fld>
            <a:endParaRPr lang="en-US"/>
          </a:p>
        </p:txBody>
      </p:sp>
      <p:sp>
        <p:nvSpPr>
          <p:cNvPr id="5" name="Date Placeholder 4">
            <a:extLst>
              <a:ext uri="{FF2B5EF4-FFF2-40B4-BE49-F238E27FC236}">
                <a16:creationId xmlns:a16="http://schemas.microsoft.com/office/drawing/2014/main" id="{EAAFA9F8-F468-09A0-BBCF-1CC363084544}"/>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BB131ABE-E152-1A6B-47DB-A4377DE2DF4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23971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1:23</a:t>
            </a:r>
            <a:r>
              <a:rPr lang="en-US" dirty="0"/>
              <a:t> – “23 ‘Behold, the virgin shall conceive and bear a son, and they shall call his name Immanuel’ (which means, God with us).”</a:t>
            </a:r>
          </a:p>
          <a:p>
            <a:r>
              <a:rPr lang="en-US" b="1" dirty="0"/>
              <a:t>Isaiah 7:14</a:t>
            </a:r>
            <a:r>
              <a:rPr lang="en-US" dirty="0"/>
              <a:t> – “14 Therefore the Lord himself will give you a sign. Behold, the virgin shall conceive and bear a son, and shall call his name Immanuel.”</a:t>
            </a:r>
          </a:p>
        </p:txBody>
      </p:sp>
      <p:sp>
        <p:nvSpPr>
          <p:cNvPr id="4" name="Slide Number Placeholder 3"/>
          <p:cNvSpPr>
            <a:spLocks noGrp="1"/>
          </p:cNvSpPr>
          <p:nvPr>
            <p:ph type="sldNum" sz="quarter" idx="5"/>
          </p:nvPr>
        </p:nvSpPr>
        <p:spPr/>
        <p:txBody>
          <a:bodyPr/>
          <a:lstStyle/>
          <a:p>
            <a:fld id="{8FB68508-728A-4274-981B-248C0BAB61DF}" type="slidenum">
              <a:rPr lang="en-US" smtClean="0"/>
              <a:t>8</a:t>
            </a:fld>
            <a:endParaRPr lang="en-US"/>
          </a:p>
        </p:txBody>
      </p:sp>
      <p:sp>
        <p:nvSpPr>
          <p:cNvPr id="5" name="Date Placeholder 4">
            <a:extLst>
              <a:ext uri="{FF2B5EF4-FFF2-40B4-BE49-F238E27FC236}">
                <a16:creationId xmlns:a16="http://schemas.microsoft.com/office/drawing/2014/main" id="{13E10F39-9C4B-BE2C-76AD-3A99AECE8DDE}"/>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353EC370-AF3E-4A07-EA17-BECFA3331E1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45829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8:29</a:t>
            </a:r>
            <a:r>
              <a:rPr lang="en-US" dirty="0"/>
              <a:t> – “And he who sent me is with me. He has not left me alone, for I always </a:t>
            </a:r>
            <a:r>
              <a:rPr lang="en-US" b="1" dirty="0"/>
              <a:t>do the things that are pleasing to him</a:t>
            </a:r>
            <a:r>
              <a:rPr lang="en-US" dirty="0"/>
              <a:t>.“</a:t>
            </a:r>
          </a:p>
          <a:p>
            <a:endParaRPr lang="en-US" dirty="0"/>
          </a:p>
          <a:p>
            <a:r>
              <a:rPr lang="en-US" b="1" dirty="0"/>
              <a:t>Matthew 26:39</a:t>
            </a:r>
            <a:r>
              <a:rPr lang="en-US" dirty="0"/>
              <a:t> – “And going a little farther he fell on his face and prayed, saying, ‘My Father, if it be possible, let this cup pass from me; nevertheless, </a:t>
            </a:r>
            <a:r>
              <a:rPr lang="en-US" b="1" dirty="0"/>
              <a:t>not as I will, but as you will</a:t>
            </a:r>
            <a:r>
              <a:rPr lang="en-US" dirty="0"/>
              <a:t>.’“</a:t>
            </a:r>
          </a:p>
          <a:p>
            <a:endParaRPr lang="en-US" dirty="0"/>
          </a:p>
          <a:p>
            <a:r>
              <a:rPr lang="en-US" b="1" dirty="0"/>
              <a:t>Matthew 20:28</a:t>
            </a:r>
            <a:r>
              <a:rPr lang="en-US" dirty="0"/>
              <a:t> – “even as the Son of Man came not to be served but </a:t>
            </a:r>
            <a:r>
              <a:rPr lang="en-US" b="1" dirty="0"/>
              <a:t>to serve</a:t>
            </a:r>
            <a:r>
              <a:rPr lang="en-US" dirty="0"/>
              <a:t>, and </a:t>
            </a:r>
            <a:r>
              <a:rPr lang="en-US" b="1" dirty="0"/>
              <a:t>to give his life</a:t>
            </a:r>
            <a:r>
              <a:rPr lang="en-US" dirty="0"/>
              <a:t> as a ransom for many."</a:t>
            </a:r>
          </a:p>
        </p:txBody>
      </p:sp>
      <p:sp>
        <p:nvSpPr>
          <p:cNvPr id="4" name="Slide Number Placeholder 3"/>
          <p:cNvSpPr>
            <a:spLocks noGrp="1"/>
          </p:cNvSpPr>
          <p:nvPr>
            <p:ph type="sldNum" sz="quarter" idx="5"/>
          </p:nvPr>
        </p:nvSpPr>
        <p:spPr/>
        <p:txBody>
          <a:bodyPr/>
          <a:lstStyle/>
          <a:p>
            <a:fld id="{8FB68508-728A-4274-981B-248C0BAB61DF}" type="slidenum">
              <a:rPr lang="en-US" smtClean="0"/>
              <a:t>9</a:t>
            </a:fld>
            <a:endParaRPr lang="en-US"/>
          </a:p>
        </p:txBody>
      </p:sp>
      <p:sp>
        <p:nvSpPr>
          <p:cNvPr id="5" name="Date Placeholder 4">
            <a:extLst>
              <a:ext uri="{FF2B5EF4-FFF2-40B4-BE49-F238E27FC236}">
                <a16:creationId xmlns:a16="http://schemas.microsoft.com/office/drawing/2014/main" id="{A5F1AD81-7070-B7BF-6000-5C67BFF5DE69}"/>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D8E4A26C-C972-5ACB-872D-9AEC7CD4881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4355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5:8-9</a:t>
            </a:r>
            <a:r>
              <a:rPr lang="en-US" dirty="0"/>
              <a:t> – “8 Although he was a son, he learned obedience through what he suffered. 9 And being made perfect, he became the source of eternal salvation to </a:t>
            </a:r>
            <a:r>
              <a:rPr lang="en-US" b="1" dirty="0"/>
              <a:t>all who obey him</a:t>
            </a:r>
            <a:r>
              <a:rPr lang="en-US" b="0" dirty="0"/>
              <a:t>.</a:t>
            </a:r>
          </a:p>
          <a:p>
            <a:endParaRPr lang="en-US" b="0" dirty="0"/>
          </a:p>
          <a:p>
            <a:r>
              <a:rPr lang="en-US" b="1" dirty="0"/>
              <a:t>Colossians 1:9-10</a:t>
            </a:r>
            <a:r>
              <a:rPr lang="en-US" dirty="0"/>
              <a:t> – “9 And so, from the day we heard, we have not ceased to pray for you, asking that you may be filled with the knowledge of his will in all spiritual wisdom and understanding, 10 so as to </a:t>
            </a:r>
            <a:r>
              <a:rPr lang="en-US" b="1" dirty="0"/>
              <a:t>walk in a manner worthy of the Lord</a:t>
            </a:r>
            <a:r>
              <a:rPr lang="en-US" dirty="0"/>
              <a:t>, fully pleasing to him, </a:t>
            </a:r>
            <a:r>
              <a:rPr lang="en-US" b="1" dirty="0"/>
              <a:t>bearing fruit in every good work</a:t>
            </a:r>
            <a:r>
              <a:rPr lang="en-US" dirty="0"/>
              <a:t> and </a:t>
            </a:r>
            <a:r>
              <a:rPr lang="en-US" b="1" dirty="0"/>
              <a:t>increasing in the knowledge of God</a:t>
            </a:r>
            <a:r>
              <a:rPr lang="en-US" dirty="0"/>
              <a:t>.”</a:t>
            </a:r>
          </a:p>
          <a:p>
            <a:endParaRPr lang="en-US" dirty="0"/>
          </a:p>
          <a:p>
            <a:r>
              <a:rPr lang="en-US" b="1" dirty="0"/>
              <a:t>II Corinthians 5:9</a:t>
            </a:r>
            <a:r>
              <a:rPr lang="en-US" dirty="0"/>
              <a:t> – “So whether we are at home or away, </a:t>
            </a:r>
            <a:r>
              <a:rPr lang="en-US" b="1" dirty="0"/>
              <a:t>we make it our aim to please him</a:t>
            </a:r>
            <a:r>
              <a:rPr lang="en-US" dirty="0"/>
              <a:t>.”</a:t>
            </a:r>
          </a:p>
          <a:p>
            <a:endParaRPr lang="en-US" dirty="0"/>
          </a:p>
          <a:p>
            <a:r>
              <a:rPr lang="en-US" b="1" dirty="0"/>
              <a:t>Romans 15:1-3</a:t>
            </a:r>
            <a:r>
              <a:rPr lang="en-US" dirty="0"/>
              <a:t> – “1 We who are strong </a:t>
            </a:r>
            <a:r>
              <a:rPr lang="en-US" b="1" dirty="0"/>
              <a:t>have an obligation to bear with the failings of the weak, and not to please ourselves</a:t>
            </a:r>
            <a:r>
              <a:rPr lang="en-US" dirty="0"/>
              <a:t>. 2 Let each of us please his neighbor for his good, to build him up. 3 For Christ did not please himself, but as it is written, ‘The reproaches of those who reproached you fell on me.’”</a:t>
            </a:r>
          </a:p>
          <a:p>
            <a:r>
              <a:rPr lang="en-US" b="1" dirty="0"/>
              <a:t>I Corinthians 10:31-11:1</a:t>
            </a:r>
            <a:r>
              <a:rPr lang="en-US" dirty="0"/>
              <a:t> – “31 So, whether you eat or drink, or whatever you do, </a:t>
            </a:r>
            <a:r>
              <a:rPr lang="en-US" b="1" dirty="0"/>
              <a:t>do all to the glory of God</a:t>
            </a:r>
            <a:r>
              <a:rPr lang="en-US" dirty="0"/>
              <a:t>. 32 Give no offense to Jews or to Greeks or to the church of God, 33 just as I try to please everyone in everything I do, not seeking my own advantage, but that of many, that they may be saved. </a:t>
            </a:r>
            <a:r>
              <a:rPr lang="en-US" b="1" dirty="0"/>
              <a:t>11:1</a:t>
            </a:r>
            <a:r>
              <a:rPr lang="en-US" dirty="0"/>
              <a:t> </a:t>
            </a:r>
            <a:r>
              <a:rPr lang="en-US" b="1" dirty="0"/>
              <a:t>Be imitators of me</a:t>
            </a:r>
            <a:r>
              <a:rPr lang="en-US" dirty="0"/>
              <a:t>, as I am of Christ.”</a:t>
            </a:r>
          </a:p>
        </p:txBody>
      </p:sp>
      <p:sp>
        <p:nvSpPr>
          <p:cNvPr id="4" name="Slide Number Placeholder 3"/>
          <p:cNvSpPr>
            <a:spLocks noGrp="1"/>
          </p:cNvSpPr>
          <p:nvPr>
            <p:ph type="sldNum" sz="quarter" idx="5"/>
          </p:nvPr>
        </p:nvSpPr>
        <p:spPr/>
        <p:txBody>
          <a:bodyPr/>
          <a:lstStyle/>
          <a:p>
            <a:fld id="{8FB68508-728A-4274-981B-248C0BAB61DF}" type="slidenum">
              <a:rPr lang="en-US" smtClean="0"/>
              <a:t>10</a:t>
            </a:fld>
            <a:endParaRPr lang="en-US"/>
          </a:p>
        </p:txBody>
      </p:sp>
      <p:sp>
        <p:nvSpPr>
          <p:cNvPr id="5" name="Date Placeholder 4">
            <a:extLst>
              <a:ext uri="{FF2B5EF4-FFF2-40B4-BE49-F238E27FC236}">
                <a16:creationId xmlns:a16="http://schemas.microsoft.com/office/drawing/2014/main" id="{13CBF786-6F70-2CF8-D26C-1F911A32CDC6}"/>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284F98BA-0604-D1B2-9BB0-7E30649623E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52667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2:21-22</a:t>
            </a:r>
            <a:r>
              <a:rPr lang="en-US" dirty="0"/>
              <a:t> – “21 For to this you have been called, because Christ also suffered for you, leaving you an example, so that you might follow in his steps. 22 </a:t>
            </a:r>
            <a:r>
              <a:rPr lang="en-US" b="1" dirty="0"/>
              <a:t>He committed no sin</a:t>
            </a:r>
            <a:r>
              <a:rPr lang="en-US" dirty="0"/>
              <a:t>, neither was deceit found in his mouth.”</a:t>
            </a:r>
          </a:p>
          <a:p>
            <a:r>
              <a:rPr lang="en-US" b="1" dirty="0"/>
              <a:t>Hebrews 4:15</a:t>
            </a:r>
            <a:r>
              <a:rPr lang="en-US" dirty="0"/>
              <a:t> – “For we do not have a high priest who is unable to sympathize with our weaknesses, but one who in every respect has been tempted as we are, yet </a:t>
            </a:r>
            <a:r>
              <a:rPr lang="en-US" b="1" dirty="0"/>
              <a:t>without sin</a:t>
            </a:r>
            <a:r>
              <a:rPr lang="en-US" dirty="0"/>
              <a:t>.”</a:t>
            </a:r>
          </a:p>
          <a:p>
            <a:endParaRPr lang="en-US" dirty="0"/>
          </a:p>
          <a:p>
            <a:r>
              <a:rPr lang="en-US" b="1" dirty="0"/>
              <a:t>Hebrews 9:12-14</a:t>
            </a:r>
            <a:r>
              <a:rPr lang="en-US" dirty="0"/>
              <a:t> – “12 </a:t>
            </a:r>
            <a:r>
              <a:rPr lang="en-US" b="1" dirty="0"/>
              <a:t>he entered once for all into the holy places</a:t>
            </a:r>
            <a:r>
              <a:rPr lang="en-US" dirty="0"/>
              <a:t>, not by means of the blood of goats and calves but by means of his own blood, thus securing an eternal redemption. 13 For if the sprinkling of defiled persons with the blood of goats and bulls and with the ashes of a heifer sanctifies for the purification of the flesh, 14 how much more will the blood of Christ, who through the eternal Spirit </a:t>
            </a:r>
            <a:r>
              <a:rPr lang="en-US" b="1" dirty="0"/>
              <a:t>offered himself without blemish to God</a:t>
            </a:r>
            <a:r>
              <a:rPr lang="en-US" dirty="0"/>
              <a:t>, purify our conscience from dead works to serve the living God.”</a:t>
            </a:r>
          </a:p>
        </p:txBody>
      </p:sp>
      <p:sp>
        <p:nvSpPr>
          <p:cNvPr id="4" name="Slide Number Placeholder 3"/>
          <p:cNvSpPr>
            <a:spLocks noGrp="1"/>
          </p:cNvSpPr>
          <p:nvPr>
            <p:ph type="sldNum" sz="quarter" idx="5"/>
          </p:nvPr>
        </p:nvSpPr>
        <p:spPr/>
        <p:txBody>
          <a:bodyPr/>
          <a:lstStyle/>
          <a:p>
            <a:fld id="{8FB68508-728A-4274-981B-248C0BAB61DF}" type="slidenum">
              <a:rPr lang="en-US" smtClean="0"/>
              <a:t>11</a:t>
            </a:fld>
            <a:endParaRPr lang="en-US"/>
          </a:p>
        </p:txBody>
      </p:sp>
      <p:sp>
        <p:nvSpPr>
          <p:cNvPr id="5" name="Date Placeholder 4">
            <a:extLst>
              <a:ext uri="{FF2B5EF4-FFF2-40B4-BE49-F238E27FC236}">
                <a16:creationId xmlns:a16="http://schemas.microsoft.com/office/drawing/2014/main" id="{769D8EE1-0BB9-A68F-D554-0DF9339E8E7B}"/>
              </a:ext>
            </a:extLst>
          </p:cNvPr>
          <p:cNvSpPr>
            <a:spLocks noGrp="1"/>
          </p:cNvSpPr>
          <p:nvPr>
            <p:ph type="dt" idx="1"/>
          </p:nvPr>
        </p:nvSpPr>
        <p:spPr/>
        <p:txBody>
          <a:bodyPr/>
          <a:lstStyle/>
          <a:p>
            <a:r>
              <a:rPr lang="en-US"/>
              <a:t>5/12/2024 am</a:t>
            </a:r>
          </a:p>
        </p:txBody>
      </p:sp>
      <p:sp>
        <p:nvSpPr>
          <p:cNvPr id="6" name="Footer Placeholder 5">
            <a:extLst>
              <a:ext uri="{FF2B5EF4-FFF2-40B4-BE49-F238E27FC236}">
                <a16:creationId xmlns:a16="http://schemas.microsoft.com/office/drawing/2014/main" id="{FD9BEA2D-34D7-35F3-819D-7ADEB46823C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33749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149229-E3F7-4B08-B8B0-567DB9AE2DBD}"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7127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AA39CD9-90D5-49BD-B792-F7F07D136C39}" type="datetime1">
              <a:rPr lang="en-US" smtClean="0"/>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18795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90612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296471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51688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1167898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356644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994740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270772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98121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39CD9-90D5-49BD-B792-F7F07D136C39}"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37359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2464DF-92FB-4D4C-B2DE-15BC5F46772E}" type="datetime1">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761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A39CD9-90D5-49BD-B792-F7F07D136C39}" type="datetime1">
              <a:rPr lang="en-US" smtClean="0"/>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973172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A39CD9-90D5-49BD-B792-F7F07D136C39}" type="datetime1">
              <a:rPr lang="en-US" smtClean="0"/>
              <a:t>5/18/2024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375139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0B054C-5E05-4896-867A-8DB56A20C8AC}" type="datetime1">
              <a:rPr lang="en-US" smtClean="0"/>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316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4B787-46DA-4B4F-B781-E768630FCF2A}" type="datetime1">
              <a:rPr lang="en-US" smtClean="0"/>
              <a:t>5/18/2024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071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39CD9-90D5-49BD-B792-F7F07D136C39}" type="datetime1">
              <a:rPr lang="en-US" smtClean="0"/>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819326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39CD9-90D5-49BD-B792-F7F07D136C39}" type="datetime1">
              <a:rPr lang="en-US" smtClean="0"/>
              <a:t>5/18/2024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366108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AA39CD9-90D5-49BD-B792-F7F07D136C39}" type="datetime1">
              <a:rPr lang="en-US" smtClean="0"/>
              <a:t>5/18/2024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5461573"/>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 id="2147483727" r:id="rId18"/>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6431C98-3AD5-958F-4363-3146DB28208A}"/>
              </a:ext>
            </a:extLst>
          </p:cNvPr>
          <p:cNvSpPr txBox="1">
            <a:spLocks/>
          </p:cNvSpPr>
          <p:nvPr/>
        </p:nvSpPr>
        <p:spPr>
          <a:xfrm>
            <a:off x="145639" y="894283"/>
            <a:ext cx="6344372" cy="1938992"/>
          </a:xfrm>
          <a:prstGeom prst="rect">
            <a:avLst/>
          </a:prstGeom>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6000" b="1" i="0" u="none" strike="noStrike" kern="1200" cap="none" spc="0" normalizeH="0" baseline="0" noProof="0" dirty="0">
                <a:ln>
                  <a:noFill/>
                </a:ln>
                <a:solidFill>
                  <a:prstClr val="black"/>
                </a:solidFill>
                <a:effectLst/>
                <a:uLnTx/>
                <a:uFillTx/>
                <a:latin typeface="Century Gothic" panose="020B0502020202020204"/>
                <a:ea typeface="+mj-ea"/>
                <a:cs typeface="+mj-cs"/>
              </a:rPr>
              <a:t>Some Things Jesus Did Not Do</a:t>
            </a:r>
          </a:p>
        </p:txBody>
      </p:sp>
      <p:sp>
        <p:nvSpPr>
          <p:cNvPr id="2" name="TextBox 1">
            <a:extLst>
              <a:ext uri="{FF2B5EF4-FFF2-40B4-BE49-F238E27FC236}">
                <a16:creationId xmlns:a16="http://schemas.microsoft.com/office/drawing/2014/main" id="{E32F732E-F686-791F-06E0-AECEF0E9A432}"/>
              </a:ext>
            </a:extLst>
          </p:cNvPr>
          <p:cNvSpPr txBox="1"/>
          <p:nvPr/>
        </p:nvSpPr>
        <p:spPr>
          <a:xfrm>
            <a:off x="145639" y="2833275"/>
            <a:ext cx="3601844" cy="584775"/>
          </a:xfrm>
          <a:prstGeom prst="rect">
            <a:avLst/>
          </a:prstGeom>
          <a:noFill/>
        </p:spPr>
        <p:txBody>
          <a:bodyPr wrap="square" rtlCol="0">
            <a:spAutoFit/>
          </a:bodyPr>
          <a:lstStyle/>
          <a:p>
            <a:r>
              <a:rPr lang="en-US" sz="3200" b="1" dirty="0">
                <a:latin typeface="Century Gothic" panose="020B0502020202020204" pitchFamily="34" charset="0"/>
              </a:rPr>
              <a:t>Philippians 2:1-11</a:t>
            </a:r>
          </a:p>
        </p:txBody>
      </p:sp>
    </p:spTree>
    <p:extLst>
      <p:ext uri="{BB962C8B-B14F-4D97-AF65-F5344CB8AC3E}">
        <p14:creationId xmlns:p14="http://schemas.microsoft.com/office/powerpoint/2010/main" val="384121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524315"/>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Who are </a:t>
            </a:r>
            <a:r>
              <a:rPr lang="en-US" sz="3200" b="1" cap="none" dirty="0">
                <a:solidFill>
                  <a:schemeClr val="tx1"/>
                </a:solidFill>
                <a:latin typeface="Arial" panose="020B0604020202020204" pitchFamily="34" charset="0"/>
                <a:cs typeface="Arial" panose="020B0604020202020204" pitchFamily="34" charset="0"/>
              </a:rPr>
              <a:t>WE</a:t>
            </a:r>
            <a:r>
              <a:rPr lang="en-US" sz="3200" cap="none" dirty="0">
                <a:solidFill>
                  <a:schemeClr val="tx1"/>
                </a:solidFill>
                <a:latin typeface="Arial" panose="020B0604020202020204" pitchFamily="34" charset="0"/>
                <a:cs typeface="Arial" panose="020B0604020202020204" pitchFamily="34" charset="0"/>
              </a:rPr>
              <a:t> seeking to please?</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As a Son He learned obedience and so, we too, must obey God.</a:t>
            </a:r>
          </a:p>
          <a:p>
            <a:pPr marL="914400" lvl="1" indent="-457200">
              <a:spcAft>
                <a:spcPts val="0"/>
              </a:spcAft>
            </a:pPr>
            <a:r>
              <a:rPr lang="en-US" sz="3200" dirty="0">
                <a:solidFill>
                  <a:schemeClr val="tx1"/>
                </a:solidFill>
                <a:latin typeface="Arial" panose="020B0604020202020204" pitchFamily="34" charset="0"/>
                <a:cs typeface="Arial" panose="020B0604020202020204" pitchFamily="34" charset="0"/>
              </a:rPr>
              <a:t>Hebrews 5:8-9 – “all who obey him”</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Colossians 1:9-10 – “worthy of the Lord”</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II Corinthians 5:9 – “please him”</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We too are to please others –</a:t>
            </a: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Romans 15:1-3; I Corinthians 10:31-11:1</a:t>
            </a:r>
          </a:p>
        </p:txBody>
      </p:sp>
      <p:sp>
        <p:nvSpPr>
          <p:cNvPr id="6" name="Title 1">
            <a:extLst>
              <a:ext uri="{FF2B5EF4-FFF2-40B4-BE49-F238E27FC236}">
                <a16:creationId xmlns:a16="http://schemas.microsoft.com/office/drawing/2014/main" id="{028E1619-E0D9-E536-5793-4C95451CDA99}"/>
              </a:ext>
            </a:extLst>
          </p:cNvPr>
          <p:cNvSpPr>
            <a:spLocks noGrp="1"/>
          </p:cNvSpPr>
          <p:nvPr>
            <p:ph type="title"/>
          </p:nvPr>
        </p:nvSpPr>
        <p:spPr>
          <a:xfrm>
            <a:off x="182880" y="1143000"/>
            <a:ext cx="8445092" cy="646331"/>
          </a:xfrm>
        </p:spPr>
        <p:txBody>
          <a:bodyPr>
            <a:spAutoFit/>
          </a:bodyPr>
          <a:lstStyle/>
          <a:p>
            <a:r>
              <a:rPr lang="en-US" sz="3600" cap="none" dirty="0"/>
              <a:t>Please Himself</a:t>
            </a:r>
          </a:p>
        </p:txBody>
      </p:sp>
      <p:sp>
        <p:nvSpPr>
          <p:cNvPr id="7" name="TextBox 6">
            <a:extLst>
              <a:ext uri="{FF2B5EF4-FFF2-40B4-BE49-F238E27FC236}">
                <a16:creationId xmlns:a16="http://schemas.microsoft.com/office/drawing/2014/main" id="{DEBCE481-7B1B-2522-C297-6A50A857D5B2}"/>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170826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3573286"/>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Because He committed no sin, Jesus is the ultimate sacrifice, </a:t>
            </a:r>
            <a:r>
              <a:rPr lang="en-US" sz="3200" dirty="0">
                <a:solidFill>
                  <a:schemeClr val="tx1"/>
                </a:solidFill>
                <a:latin typeface="Arial" panose="020B0604020202020204" pitchFamily="34" charset="0"/>
                <a:cs typeface="Arial" panose="020B0604020202020204" pitchFamily="34" charset="0"/>
              </a:rPr>
              <a:t>accepted by </a:t>
            </a:r>
            <a:r>
              <a:rPr lang="en-US" sz="3200" cap="none" dirty="0">
                <a:solidFill>
                  <a:schemeClr val="tx1"/>
                </a:solidFill>
                <a:latin typeface="Arial" panose="020B0604020202020204" pitchFamily="34" charset="0"/>
                <a:cs typeface="Arial" panose="020B0604020202020204" pitchFamily="34" charset="0"/>
              </a:rPr>
              <a:t>God once and for all.</a:t>
            </a:r>
          </a:p>
          <a:p>
            <a:pPr marL="914400" lvl="1" indent="-457200"/>
            <a:r>
              <a:rPr lang="en-US" sz="3200" dirty="0">
                <a:solidFill>
                  <a:schemeClr val="tx1"/>
                </a:solidFill>
                <a:latin typeface="Arial" panose="020B0604020202020204" pitchFamily="34" charset="0"/>
                <a:cs typeface="Arial" panose="020B0604020202020204" pitchFamily="34" charset="0"/>
              </a:rPr>
              <a:t>I Peter 2:21-22 – “He committed no sin”</a:t>
            </a:r>
          </a:p>
          <a:p>
            <a:pPr marL="914400" lvl="1" indent="-457200"/>
            <a:r>
              <a:rPr lang="en-US" sz="3200" dirty="0">
                <a:solidFill>
                  <a:schemeClr val="tx1"/>
                </a:solidFill>
                <a:latin typeface="Arial" panose="020B0604020202020204" pitchFamily="34" charset="0"/>
                <a:cs typeface="Arial" panose="020B0604020202020204" pitchFamily="34" charset="0"/>
              </a:rPr>
              <a:t>Hebrews 4:15 – “yet, without sin”</a:t>
            </a:r>
          </a:p>
          <a:p>
            <a:pPr marL="914400" lvl="1" indent="-457200"/>
            <a:r>
              <a:rPr lang="en-US" sz="3200" cap="none" dirty="0">
                <a:solidFill>
                  <a:schemeClr val="tx1"/>
                </a:solidFill>
                <a:latin typeface="Arial" panose="020B0604020202020204" pitchFamily="34" charset="0"/>
                <a:cs typeface="Arial" panose="020B0604020202020204" pitchFamily="34" charset="0"/>
              </a:rPr>
              <a:t>Hebrews 9:12-14 – “without blemish”</a:t>
            </a:r>
          </a:p>
        </p:txBody>
      </p:sp>
      <p:sp>
        <p:nvSpPr>
          <p:cNvPr id="6" name="Title 1">
            <a:extLst>
              <a:ext uri="{FF2B5EF4-FFF2-40B4-BE49-F238E27FC236}">
                <a16:creationId xmlns:a16="http://schemas.microsoft.com/office/drawing/2014/main" id="{C08F7DAC-63F7-FD66-DCED-AC2AE2269345}"/>
              </a:ext>
            </a:extLst>
          </p:cNvPr>
          <p:cNvSpPr>
            <a:spLocks noGrp="1"/>
          </p:cNvSpPr>
          <p:nvPr>
            <p:ph type="title"/>
          </p:nvPr>
        </p:nvSpPr>
        <p:spPr>
          <a:xfrm>
            <a:off x="182880" y="1143000"/>
            <a:ext cx="8445092" cy="646331"/>
          </a:xfrm>
        </p:spPr>
        <p:txBody>
          <a:bodyPr>
            <a:spAutoFit/>
          </a:bodyPr>
          <a:lstStyle/>
          <a:p>
            <a:r>
              <a:rPr lang="en-US" sz="3600" cap="none" dirty="0"/>
              <a:t>Commit Sin</a:t>
            </a:r>
          </a:p>
        </p:txBody>
      </p:sp>
      <p:sp>
        <p:nvSpPr>
          <p:cNvPr id="7" name="TextBox 6">
            <a:extLst>
              <a:ext uri="{FF2B5EF4-FFF2-40B4-BE49-F238E27FC236}">
                <a16:creationId xmlns:a16="http://schemas.microsoft.com/office/drawing/2014/main" id="{1B8F4215-0950-F9C2-8A0F-685E68E306CF}"/>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257076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918269"/>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The message for us – we do NOT have to sin.</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Some think we are so corrupt we have no choice but to sin. </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While we WILL sin, Romans 3:23, we do not have to</a:t>
            </a:r>
            <a:r>
              <a:rPr lang="en-US" sz="3200" dirty="0">
                <a:solidFill>
                  <a:schemeClr val="tx1"/>
                </a:solidFill>
                <a:latin typeface="Arial" panose="020B0604020202020204" pitchFamily="34" charset="0"/>
                <a:cs typeface="Arial" panose="020B0604020202020204" pitchFamily="34" charset="0"/>
              </a:rPr>
              <a:t>.</a:t>
            </a:r>
            <a:endParaRPr lang="en-US" sz="3200" cap="none" dirty="0">
              <a:solidFill>
                <a:schemeClr val="tx1"/>
              </a:solidFill>
              <a:latin typeface="Arial" panose="020B0604020202020204" pitchFamily="34" charset="0"/>
              <a:cs typeface="Arial" panose="020B0604020202020204" pitchFamily="34" charset="0"/>
            </a:endParaRP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We have control of what we do. There is no sin for which we are not responsible. </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Jesus is our example regarding this.</a:t>
            </a:r>
          </a:p>
        </p:txBody>
      </p:sp>
      <p:sp>
        <p:nvSpPr>
          <p:cNvPr id="6" name="Title 1">
            <a:extLst>
              <a:ext uri="{FF2B5EF4-FFF2-40B4-BE49-F238E27FC236}">
                <a16:creationId xmlns:a16="http://schemas.microsoft.com/office/drawing/2014/main" id="{4AA6DD31-127B-68DD-8152-9051E52D4F54}"/>
              </a:ext>
            </a:extLst>
          </p:cNvPr>
          <p:cNvSpPr>
            <a:spLocks noGrp="1"/>
          </p:cNvSpPr>
          <p:nvPr>
            <p:ph type="title"/>
          </p:nvPr>
        </p:nvSpPr>
        <p:spPr>
          <a:xfrm>
            <a:off x="182880" y="1143000"/>
            <a:ext cx="8445092" cy="646331"/>
          </a:xfrm>
        </p:spPr>
        <p:txBody>
          <a:bodyPr>
            <a:spAutoFit/>
          </a:bodyPr>
          <a:lstStyle/>
          <a:p>
            <a:r>
              <a:rPr lang="en-US" sz="3600" cap="none" dirty="0"/>
              <a:t>Commit Sin</a:t>
            </a:r>
          </a:p>
        </p:txBody>
      </p:sp>
      <p:sp>
        <p:nvSpPr>
          <p:cNvPr id="7" name="TextBox 6">
            <a:extLst>
              <a:ext uri="{FF2B5EF4-FFF2-40B4-BE49-F238E27FC236}">
                <a16:creationId xmlns:a16="http://schemas.microsoft.com/office/drawing/2014/main" id="{800D520C-3CD6-795D-D3D3-6E968DF170F0}"/>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204459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622362" cy="4524315"/>
          </a:xfrm>
        </p:spPr>
        <p:txBody>
          <a:bodyPr wrap="square" anchor="t">
            <a:spAutoFit/>
          </a:bodyPr>
          <a:lstStyle/>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While He taught with love, He emphasized absolute</a:t>
            </a:r>
            <a:r>
              <a:rPr lang="en-US" sz="3200" dirty="0">
                <a:solidFill>
                  <a:schemeClr val="tx1"/>
                </a:solidFill>
                <a:latin typeface="Arial" panose="020B0604020202020204" pitchFamily="34" charset="0"/>
                <a:cs typeface="Arial" panose="020B0604020202020204" pitchFamily="34" charset="0"/>
              </a:rPr>
              <a:t>, uncompromised</a:t>
            </a:r>
            <a:r>
              <a:rPr lang="en-US" sz="3200" cap="none" dirty="0">
                <a:solidFill>
                  <a:schemeClr val="tx1"/>
                </a:solidFill>
                <a:latin typeface="Arial" panose="020B0604020202020204" pitchFamily="34" charset="0"/>
                <a:cs typeface="Arial" panose="020B0604020202020204" pitchFamily="34" charset="0"/>
              </a:rPr>
              <a:t> truth</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Consider the sermon on the Mount – a strong sermon, direct, to the point. </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The rich, young ruler – Matthew 19:21-22</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Marriage/Divorce/Remarriage –</a:t>
            </a: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Matthew 19:9</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Rebuking the leaders – Matthew 23:1-36</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V</a:t>
            </a:r>
            <a:r>
              <a:rPr lang="en-US" sz="3200" dirty="0">
                <a:solidFill>
                  <a:schemeClr val="tx1"/>
                </a:solidFill>
                <a:latin typeface="Arial" panose="020B0604020202020204" pitchFamily="34" charset="0"/>
                <a:cs typeface="Arial" panose="020B0604020202020204" pitchFamily="34" charset="0"/>
              </a:rPr>
              <a:t>ain worship – </a:t>
            </a:r>
            <a:r>
              <a:rPr lang="en-US" sz="3200" cap="none" dirty="0">
                <a:solidFill>
                  <a:schemeClr val="tx1"/>
                </a:solidFill>
                <a:latin typeface="Arial" panose="020B0604020202020204" pitchFamily="34" charset="0"/>
                <a:cs typeface="Arial" panose="020B0604020202020204" pitchFamily="34" charset="0"/>
              </a:rPr>
              <a:t>Matthew</a:t>
            </a:r>
            <a:r>
              <a:rPr lang="en-US" sz="3200" dirty="0">
                <a:solidFill>
                  <a:schemeClr val="tx1"/>
                </a:solidFill>
                <a:latin typeface="Arial" panose="020B0604020202020204" pitchFamily="34" charset="0"/>
                <a:cs typeface="Arial" panose="020B0604020202020204" pitchFamily="34" charset="0"/>
              </a:rPr>
              <a:t> </a:t>
            </a:r>
            <a:r>
              <a:rPr lang="en-US" sz="3200" cap="none" dirty="0">
                <a:solidFill>
                  <a:schemeClr val="tx1"/>
                </a:solidFill>
                <a:latin typeface="Arial" panose="020B0604020202020204" pitchFamily="34" charset="0"/>
                <a:cs typeface="Arial" panose="020B0604020202020204" pitchFamily="34" charset="0"/>
              </a:rPr>
              <a:t>15:8-9, 12-14</a:t>
            </a:r>
          </a:p>
        </p:txBody>
      </p:sp>
      <p:sp>
        <p:nvSpPr>
          <p:cNvPr id="6" name="Title 1">
            <a:extLst>
              <a:ext uri="{FF2B5EF4-FFF2-40B4-BE49-F238E27FC236}">
                <a16:creationId xmlns:a16="http://schemas.microsoft.com/office/drawing/2014/main" id="{22FFBBE2-D49C-F055-72AC-7E1F30ECAB96}"/>
              </a:ext>
            </a:extLst>
          </p:cNvPr>
          <p:cNvSpPr>
            <a:spLocks noGrp="1"/>
          </p:cNvSpPr>
          <p:nvPr>
            <p:ph type="title"/>
          </p:nvPr>
        </p:nvSpPr>
        <p:spPr>
          <a:xfrm>
            <a:off x="182880" y="1143000"/>
            <a:ext cx="8445092" cy="646331"/>
          </a:xfrm>
        </p:spPr>
        <p:txBody>
          <a:bodyPr>
            <a:spAutoFit/>
          </a:bodyPr>
          <a:lstStyle/>
          <a:p>
            <a:r>
              <a:rPr lang="en-US" sz="3600" cap="none" dirty="0"/>
              <a:t>Apologize For His Teaching</a:t>
            </a:r>
          </a:p>
        </p:txBody>
      </p:sp>
      <p:sp>
        <p:nvSpPr>
          <p:cNvPr id="7" name="TextBox 6">
            <a:extLst>
              <a:ext uri="{FF2B5EF4-FFF2-40B4-BE49-F238E27FC236}">
                <a16:creationId xmlns:a16="http://schemas.microsoft.com/office/drawing/2014/main" id="{74628AE9-6633-1ED3-3761-6FAB2D779BB9}"/>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166216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622362" cy="4521238"/>
          </a:xfrm>
        </p:spPr>
        <p:txBody>
          <a:bodyPr wrap="square"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Sometimes we need to hear harsh truths.</a:t>
            </a:r>
          </a:p>
          <a:p>
            <a:pPr marL="914400" lvl="1" indent="-457200"/>
            <a:r>
              <a:rPr lang="en-US" sz="3000" dirty="0">
                <a:solidFill>
                  <a:schemeClr val="tx1"/>
                </a:solidFill>
                <a:latin typeface="Arial" panose="020B0604020202020204" pitchFamily="34" charset="0"/>
                <a:cs typeface="Arial" panose="020B0604020202020204" pitchFamily="34" charset="0"/>
              </a:rPr>
              <a:t>cf. Matthew 12:33-37 – “You brood of vipers”</a:t>
            </a:r>
            <a:endParaRPr lang="en-US" sz="3000" cap="none" dirty="0">
              <a:solidFill>
                <a:schemeClr val="tx1"/>
              </a:solidFill>
              <a:latin typeface="Arial" panose="020B0604020202020204" pitchFamily="34" charset="0"/>
              <a:cs typeface="Arial" panose="020B0604020202020204" pitchFamily="34" charset="0"/>
            </a:endParaRPr>
          </a:p>
          <a:p>
            <a:pPr marL="457200" indent="-457200"/>
            <a:r>
              <a:rPr lang="en-US" sz="3200" cap="none" dirty="0">
                <a:solidFill>
                  <a:schemeClr val="tx1"/>
                </a:solidFill>
                <a:latin typeface="Arial" panose="020B0604020202020204" pitchFamily="34" charset="0"/>
                <a:cs typeface="Arial" panose="020B0604020202020204" pitchFamily="34" charset="0"/>
              </a:rPr>
              <a:t>We are living in a time when speaking the truth is not tolerated. People are afraid to speak truth or engage in discussion lest they offend someone. </a:t>
            </a:r>
          </a:p>
          <a:p>
            <a:pPr marL="457200" indent="-457200"/>
            <a:r>
              <a:rPr lang="en-US" sz="3200" cap="none" dirty="0">
                <a:solidFill>
                  <a:schemeClr val="tx1"/>
                </a:solidFill>
                <a:latin typeface="Arial" panose="020B0604020202020204" pitchFamily="34" charset="0"/>
                <a:cs typeface="Arial" panose="020B0604020202020204" pitchFamily="34" charset="0"/>
              </a:rPr>
              <a:t>You cannot save someone from danger if you are not firm, even harsh, at times</a:t>
            </a:r>
          </a:p>
        </p:txBody>
      </p:sp>
      <p:sp>
        <p:nvSpPr>
          <p:cNvPr id="6" name="Title 1">
            <a:extLst>
              <a:ext uri="{FF2B5EF4-FFF2-40B4-BE49-F238E27FC236}">
                <a16:creationId xmlns:a16="http://schemas.microsoft.com/office/drawing/2014/main" id="{F4F3083A-9794-7B32-B885-3A20D8EBE52C}"/>
              </a:ext>
            </a:extLst>
          </p:cNvPr>
          <p:cNvSpPr>
            <a:spLocks noGrp="1"/>
          </p:cNvSpPr>
          <p:nvPr>
            <p:ph type="title"/>
          </p:nvPr>
        </p:nvSpPr>
        <p:spPr>
          <a:xfrm>
            <a:off x="182880" y="1143000"/>
            <a:ext cx="8445092" cy="646331"/>
          </a:xfrm>
        </p:spPr>
        <p:txBody>
          <a:bodyPr>
            <a:spAutoFit/>
          </a:bodyPr>
          <a:lstStyle/>
          <a:p>
            <a:r>
              <a:rPr lang="en-US" sz="3600" cap="none" dirty="0"/>
              <a:t>Apologize For His Teaching</a:t>
            </a:r>
          </a:p>
        </p:txBody>
      </p:sp>
      <p:sp>
        <p:nvSpPr>
          <p:cNvPr id="7" name="TextBox 6">
            <a:extLst>
              <a:ext uri="{FF2B5EF4-FFF2-40B4-BE49-F238E27FC236}">
                <a16:creationId xmlns:a16="http://schemas.microsoft.com/office/drawing/2014/main" id="{17720B5F-4613-8FF9-AF86-7A0E45858E36}"/>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180969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544064" cy="5016758"/>
          </a:xfrm>
        </p:spPr>
        <p:txBody>
          <a:bodyPr wrap="square" anchor="t">
            <a:spAutoFit/>
          </a:bodyPr>
          <a:lstStyle/>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This is also true spiritually </a:t>
            </a: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Souls are perishing and need to be warned. </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Jude 22-23 – “snatching them out of the fire”</a:t>
            </a:r>
          </a:p>
          <a:p>
            <a:pPr marL="914400" lvl="1" indent="-457200">
              <a:spcBef>
                <a:spcPts val="0"/>
              </a:spcBef>
              <a:spcAft>
                <a:spcPts val="0"/>
              </a:spcAft>
            </a:pPr>
            <a:r>
              <a:rPr lang="en-US" sz="3200" dirty="0">
                <a:solidFill>
                  <a:schemeClr val="tx1"/>
                </a:solidFill>
                <a:latin typeface="Arial" panose="020B0604020202020204" pitchFamily="34" charset="0"/>
                <a:cs typeface="Arial" panose="020B0604020202020204" pitchFamily="34" charset="0"/>
              </a:rPr>
              <a:t>II</a:t>
            </a:r>
            <a:r>
              <a:rPr lang="en-US" sz="3200" cap="none" dirty="0">
                <a:solidFill>
                  <a:schemeClr val="tx1"/>
                </a:solidFill>
                <a:latin typeface="Arial" panose="020B0604020202020204" pitchFamily="34" charset="0"/>
                <a:cs typeface="Arial" panose="020B0604020202020204" pitchFamily="34" charset="0"/>
              </a:rPr>
              <a:t> Timothy 4:2-4 </a:t>
            </a:r>
            <a:r>
              <a:rPr lang="en-US" sz="3200" dirty="0">
                <a:solidFill>
                  <a:schemeClr val="tx1"/>
                </a:solidFill>
                <a:latin typeface="Arial" panose="020B0604020202020204" pitchFamily="34" charset="0"/>
                <a:cs typeface="Arial" panose="020B0604020202020204" pitchFamily="34" charset="0"/>
              </a:rPr>
              <a:t>– “teachings of demons”</a:t>
            </a:r>
            <a:endParaRPr lang="en-US" sz="3200" cap="none" dirty="0">
              <a:solidFill>
                <a:schemeClr val="tx1"/>
              </a:solidFill>
              <a:latin typeface="Arial" panose="020B0604020202020204" pitchFamily="34" charset="0"/>
              <a:cs typeface="Arial" panose="020B0604020202020204" pitchFamily="34" charset="0"/>
            </a:endParaRP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Galatians 4:16 </a:t>
            </a:r>
            <a:r>
              <a:rPr lang="en-US" sz="3200" dirty="0">
                <a:solidFill>
                  <a:schemeClr val="tx1"/>
                </a:solidFill>
                <a:latin typeface="Arial" panose="020B0604020202020204" pitchFamily="34" charset="0"/>
                <a:cs typeface="Arial" panose="020B0604020202020204" pitchFamily="34" charset="0"/>
              </a:rPr>
              <a:t>– “by telling you the truth”</a:t>
            </a:r>
            <a:endParaRPr lang="en-US" sz="3200" cap="none" dirty="0">
              <a:solidFill>
                <a:schemeClr val="tx1"/>
              </a:solidFill>
              <a:latin typeface="Arial" panose="020B0604020202020204" pitchFamily="34" charset="0"/>
              <a:cs typeface="Arial" panose="020B0604020202020204" pitchFamily="34" charset="0"/>
            </a:endParaRP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NEVER apologize for the truth</a:t>
            </a: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NOTE: But there is no excuse for hateful and unloving words</a:t>
            </a:r>
          </a:p>
          <a:p>
            <a:pPr marL="914400" lvl="1"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Colossians 4:6 – “always be gracious”</a:t>
            </a:r>
          </a:p>
        </p:txBody>
      </p:sp>
      <p:sp>
        <p:nvSpPr>
          <p:cNvPr id="8" name="Title 1">
            <a:extLst>
              <a:ext uri="{FF2B5EF4-FFF2-40B4-BE49-F238E27FC236}">
                <a16:creationId xmlns:a16="http://schemas.microsoft.com/office/drawing/2014/main" id="{CA3430C5-DF58-F0CA-B2B9-DC808A9D1655}"/>
              </a:ext>
            </a:extLst>
          </p:cNvPr>
          <p:cNvSpPr>
            <a:spLocks noGrp="1"/>
          </p:cNvSpPr>
          <p:nvPr>
            <p:ph type="title"/>
          </p:nvPr>
        </p:nvSpPr>
        <p:spPr>
          <a:xfrm>
            <a:off x="182880" y="1143000"/>
            <a:ext cx="8445092" cy="646331"/>
          </a:xfrm>
        </p:spPr>
        <p:txBody>
          <a:bodyPr>
            <a:spAutoFit/>
          </a:bodyPr>
          <a:lstStyle/>
          <a:p>
            <a:r>
              <a:rPr lang="en-US" sz="3600" cap="none" dirty="0"/>
              <a:t>Apologize For His Teaching</a:t>
            </a:r>
          </a:p>
        </p:txBody>
      </p:sp>
      <p:sp>
        <p:nvSpPr>
          <p:cNvPr id="9" name="TextBox 8">
            <a:extLst>
              <a:ext uri="{FF2B5EF4-FFF2-40B4-BE49-F238E27FC236}">
                <a16:creationId xmlns:a16="http://schemas.microsoft.com/office/drawing/2014/main" id="{3E48A1A7-8CEE-BA95-C14B-E85BFBD65B99}"/>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12019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625882"/>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Today the cry of many is, “attend the church of your choice.”</a:t>
            </a:r>
          </a:p>
          <a:p>
            <a:pPr marL="457200" indent="-457200"/>
            <a:r>
              <a:rPr lang="en-US" sz="3200" cap="none" dirty="0">
                <a:solidFill>
                  <a:schemeClr val="tx1"/>
                </a:solidFill>
                <a:latin typeface="Arial" panose="020B0604020202020204" pitchFamily="34" charset="0"/>
                <a:cs typeface="Arial" panose="020B0604020202020204" pitchFamily="34" charset="0"/>
              </a:rPr>
              <a:t>Consider how religiously and doctrinally divided people are.</a:t>
            </a:r>
          </a:p>
          <a:p>
            <a:pPr marL="914400" lvl="1" indent="-457200"/>
            <a:r>
              <a:rPr lang="en-US" sz="3200" cap="none" dirty="0">
                <a:solidFill>
                  <a:schemeClr val="tx1"/>
                </a:solidFill>
                <a:latin typeface="Arial" panose="020B0604020202020204" pitchFamily="34" charset="0"/>
                <a:cs typeface="Arial" panose="020B0604020202020204" pitchFamily="34" charset="0"/>
              </a:rPr>
              <a:t>Contradictory and polar opposite doctrines are treated as inconsequential.</a:t>
            </a:r>
          </a:p>
          <a:p>
            <a:pPr marL="457200" indent="-457200"/>
            <a:r>
              <a:rPr lang="en-US" sz="3200" cap="none" dirty="0">
                <a:solidFill>
                  <a:schemeClr val="tx1"/>
                </a:solidFill>
                <a:latin typeface="Arial" panose="020B0604020202020204" pitchFamily="34" charset="0"/>
                <a:cs typeface="Arial" panose="020B0604020202020204" pitchFamily="34" charset="0"/>
              </a:rPr>
              <a:t>That is not what Jesus intended, nor is it what Scripture teaches.</a:t>
            </a:r>
          </a:p>
        </p:txBody>
      </p:sp>
      <p:sp>
        <p:nvSpPr>
          <p:cNvPr id="4" name="Title 1">
            <a:extLst>
              <a:ext uri="{FF2B5EF4-FFF2-40B4-BE49-F238E27FC236}">
                <a16:creationId xmlns:a16="http://schemas.microsoft.com/office/drawing/2014/main" id="{DF2DB10E-5CE2-B5B7-6050-86D2518FEBF3}"/>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Build more than one church</a:t>
            </a:r>
          </a:p>
        </p:txBody>
      </p:sp>
      <p:sp>
        <p:nvSpPr>
          <p:cNvPr id="5" name="TextBox 4">
            <a:extLst>
              <a:ext uri="{FF2B5EF4-FFF2-40B4-BE49-F238E27FC236}">
                <a16:creationId xmlns:a16="http://schemas.microsoft.com/office/drawing/2014/main" id="{FF5BAD80-BAD2-226E-4931-928789C409D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83090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5016758"/>
          </a:xfrm>
        </p:spPr>
        <p:txBody>
          <a:bodyPr anchor="t">
            <a:spAutoFit/>
          </a:bodyPr>
          <a:lstStyle/>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Matthew 16:18 – “my church”</a:t>
            </a: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Ephesians 1:22-23 – “</a:t>
            </a:r>
            <a:r>
              <a:rPr lang="en-US" sz="3200" dirty="0">
                <a:solidFill>
                  <a:schemeClr val="tx1"/>
                </a:solidFill>
                <a:latin typeface="Arial" panose="020B0604020202020204" pitchFamily="34" charset="0"/>
                <a:cs typeface="Arial" panose="020B0604020202020204" pitchFamily="34" charset="0"/>
              </a:rPr>
              <a:t>which is his body”</a:t>
            </a:r>
            <a:r>
              <a:rPr lang="en-US" sz="3200" cap="none" dirty="0">
                <a:solidFill>
                  <a:schemeClr val="tx1"/>
                </a:solidFill>
                <a:latin typeface="Arial" panose="020B0604020202020204" pitchFamily="34" charset="0"/>
                <a:cs typeface="Arial" panose="020B0604020202020204" pitchFamily="34" charset="0"/>
              </a:rPr>
              <a:t> </a:t>
            </a: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Ephesians 4:4 – </a:t>
            </a:r>
            <a:r>
              <a:rPr lang="en-US" sz="3200" dirty="0">
                <a:solidFill>
                  <a:schemeClr val="tx1"/>
                </a:solidFill>
                <a:latin typeface="Arial" panose="020B0604020202020204" pitchFamily="34" charset="0"/>
                <a:cs typeface="Arial" panose="020B0604020202020204" pitchFamily="34" charset="0"/>
              </a:rPr>
              <a:t>“There is one body”</a:t>
            </a:r>
            <a:endParaRPr lang="en-US" sz="3200" cap="none" dirty="0">
              <a:solidFill>
                <a:schemeClr val="tx1"/>
              </a:solidFill>
              <a:latin typeface="Arial" panose="020B0604020202020204" pitchFamily="34" charset="0"/>
              <a:cs typeface="Arial" panose="020B0604020202020204" pitchFamily="34" charset="0"/>
            </a:endParaRP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We describe ourselves as the church of Christ because it is a description of who we are.</a:t>
            </a:r>
          </a:p>
          <a:p>
            <a:pPr marL="914400" lvl="1" indent="-457200">
              <a:spcBef>
                <a:spcPts val="0"/>
              </a:spcBef>
              <a:spcAft>
                <a:spcPts val="0"/>
              </a:spcAft>
            </a:pPr>
            <a:r>
              <a:rPr lang="en-US" sz="3200" dirty="0">
                <a:solidFill>
                  <a:schemeClr val="tx1"/>
                </a:solidFill>
                <a:latin typeface="Arial" panose="020B0604020202020204" pitchFamily="34" charset="0"/>
                <a:cs typeface="Arial" panose="020B0604020202020204" pitchFamily="34" charset="0"/>
              </a:rPr>
              <a:t>Romans 16:16 – “All the churches of Christ greet you”</a:t>
            </a:r>
            <a:endParaRPr lang="en-US" sz="3200" cap="none" dirty="0">
              <a:solidFill>
                <a:schemeClr val="tx1"/>
              </a:solidFill>
              <a:latin typeface="Arial" panose="020B0604020202020204" pitchFamily="34" charset="0"/>
              <a:cs typeface="Arial" panose="020B0604020202020204" pitchFamily="34" charset="0"/>
            </a:endParaRPr>
          </a:p>
          <a:p>
            <a:pPr marL="457200" indent="-457200">
              <a:spcBef>
                <a:spcPts val="0"/>
              </a:spcBef>
              <a:spcAft>
                <a:spcPts val="0"/>
              </a:spcAft>
            </a:pPr>
            <a:r>
              <a:rPr lang="en-US" sz="3200" cap="none" dirty="0">
                <a:solidFill>
                  <a:schemeClr val="tx1"/>
                </a:solidFill>
                <a:latin typeface="Arial" panose="020B0604020202020204" pitchFamily="34" charset="0"/>
                <a:cs typeface="Arial" panose="020B0604020202020204" pitchFamily="34" charset="0"/>
              </a:rPr>
              <a:t>To be part of the ONE church Jesus built, we must follow His pattern</a:t>
            </a:r>
            <a:r>
              <a:rPr lang="en-US" sz="3200" dirty="0">
                <a:solidFill>
                  <a:schemeClr val="tx1"/>
                </a:solidFill>
                <a:latin typeface="Arial" panose="020B0604020202020204" pitchFamily="34" charset="0"/>
                <a:cs typeface="Arial" panose="020B0604020202020204" pitchFamily="34" charset="0"/>
              </a:rPr>
              <a:t>.</a:t>
            </a:r>
            <a:endParaRPr lang="en-US" sz="3200" cap="none" dirty="0">
              <a:solidFill>
                <a:schemeClr val="tx1"/>
              </a:solidFill>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0E1E85F8-2651-2E38-C0C5-F38846D4E3F2}"/>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Build more than one church</a:t>
            </a:r>
          </a:p>
        </p:txBody>
      </p:sp>
      <p:sp>
        <p:nvSpPr>
          <p:cNvPr id="8" name="TextBox 7">
            <a:extLst>
              <a:ext uri="{FF2B5EF4-FFF2-40B4-BE49-F238E27FC236}">
                <a16:creationId xmlns:a16="http://schemas.microsoft.com/office/drawing/2014/main" id="{6DE0C121-241B-218A-B400-75080E3DA92D}"/>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44365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813625"/>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Crucifixion was cruel and agonizing; designed to intimidate and encourage submission in those watching.</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Jesus suffered this torture even though He did nothing wrong.</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He could have come down off the cross.</a:t>
            </a:r>
          </a:p>
          <a:p>
            <a:pPr marL="914400" lvl="1" indent="-457200">
              <a:spcAft>
                <a:spcPts val="0"/>
              </a:spcAft>
            </a:pPr>
            <a:r>
              <a:rPr lang="en-US" sz="3000" cap="none" dirty="0">
                <a:solidFill>
                  <a:schemeClr val="tx1"/>
                </a:solidFill>
                <a:latin typeface="Arial" panose="020B0604020202020204" pitchFamily="34" charset="0"/>
                <a:cs typeface="Arial" panose="020B0604020202020204" pitchFamily="34" charset="0"/>
              </a:rPr>
              <a:t>Matthew 27:35-40 – </a:t>
            </a:r>
            <a:r>
              <a:rPr lang="en-US" sz="3000" dirty="0">
                <a:solidFill>
                  <a:schemeClr val="tx1"/>
                </a:solidFill>
                <a:latin typeface="Arial" panose="020B0604020202020204" pitchFamily="34" charset="0"/>
                <a:cs typeface="Arial" panose="020B0604020202020204" pitchFamily="34" charset="0"/>
              </a:rPr>
              <a:t>“If you are the Son of God” (cf. Matthew 4:3, 6)</a:t>
            </a:r>
          </a:p>
          <a:p>
            <a:pPr marL="914400" lvl="1" indent="-457200">
              <a:spcAft>
                <a:spcPts val="0"/>
              </a:spcAft>
            </a:pPr>
            <a:r>
              <a:rPr lang="en-US" sz="3000" cap="none" dirty="0">
                <a:solidFill>
                  <a:schemeClr val="tx1"/>
                </a:solidFill>
                <a:latin typeface="Arial" panose="020B0604020202020204" pitchFamily="34" charset="0"/>
                <a:cs typeface="Arial" panose="020B0604020202020204" pitchFamily="34" charset="0"/>
              </a:rPr>
              <a:t>John 10:17-18 – </a:t>
            </a:r>
            <a:r>
              <a:rPr lang="en-US" sz="3000" dirty="0">
                <a:solidFill>
                  <a:schemeClr val="tx1"/>
                </a:solidFill>
                <a:latin typeface="Arial" panose="020B0604020202020204" pitchFamily="34" charset="0"/>
                <a:cs typeface="Arial" panose="020B0604020202020204" pitchFamily="34" charset="0"/>
              </a:rPr>
              <a:t>“I have authority”</a:t>
            </a:r>
            <a:endParaRPr lang="en-US" sz="3000" cap="none" dirty="0">
              <a:solidFill>
                <a:schemeClr val="tx1"/>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AF57DCF0-8402-DE8F-45E9-CDFD82D1C833}"/>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Come down off the cross</a:t>
            </a:r>
          </a:p>
        </p:txBody>
      </p:sp>
      <p:sp>
        <p:nvSpPr>
          <p:cNvPr id="6" name="TextBox 5">
            <a:extLst>
              <a:ext uri="{FF2B5EF4-FFF2-40B4-BE49-F238E27FC236}">
                <a16:creationId xmlns:a16="http://schemas.microsoft.com/office/drawing/2014/main" id="{196B8FFC-2F86-98E6-7148-3B2D66D6B51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190999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3573286"/>
          </a:xfrm>
        </p:spPr>
        <p:txBody>
          <a:bodyPr wrap="square"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Why did Jesus stay on the cross? </a:t>
            </a:r>
          </a:p>
          <a:p>
            <a:pPr marL="914400" lvl="1" indent="-457200"/>
            <a:r>
              <a:rPr lang="en-US" sz="3200" cap="none" dirty="0">
                <a:solidFill>
                  <a:schemeClr val="tx1"/>
                </a:solidFill>
                <a:latin typeface="Arial" panose="020B0604020202020204" pitchFamily="34" charset="0"/>
                <a:cs typeface="Arial" panose="020B0604020202020204" pitchFamily="34" charset="0"/>
              </a:rPr>
              <a:t>Because that is what WE needed.</a:t>
            </a:r>
          </a:p>
          <a:p>
            <a:pPr marL="1371600" lvl="2" indent="-457200"/>
            <a:r>
              <a:rPr lang="en-US" sz="3200" cap="none" dirty="0">
                <a:solidFill>
                  <a:schemeClr val="tx1"/>
                </a:solidFill>
                <a:latin typeface="Arial" panose="020B0604020202020204" pitchFamily="34" charset="0"/>
                <a:cs typeface="Arial" panose="020B0604020202020204" pitchFamily="34" charset="0"/>
              </a:rPr>
              <a:t>Hebrews 2:9 – </a:t>
            </a:r>
            <a:r>
              <a:rPr lang="en-US" sz="3200" dirty="0">
                <a:solidFill>
                  <a:schemeClr val="tx1"/>
                </a:solidFill>
                <a:latin typeface="Arial" panose="020B0604020202020204" pitchFamily="34" charset="0"/>
                <a:cs typeface="Arial" panose="020B0604020202020204" pitchFamily="34" charset="0"/>
              </a:rPr>
              <a:t>“taste death for everyone”</a:t>
            </a:r>
            <a:endParaRPr lang="en-US" sz="3200" cap="none" dirty="0">
              <a:solidFill>
                <a:schemeClr val="tx1"/>
              </a:solidFill>
              <a:latin typeface="Arial" panose="020B0604020202020204" pitchFamily="34" charset="0"/>
              <a:cs typeface="Arial" panose="020B0604020202020204" pitchFamily="34" charset="0"/>
            </a:endParaRPr>
          </a:p>
          <a:p>
            <a:pPr marL="1371600" lvl="2" indent="-457200"/>
            <a:r>
              <a:rPr lang="en-US" sz="3200" cap="none" dirty="0">
                <a:solidFill>
                  <a:schemeClr val="tx1"/>
                </a:solidFill>
                <a:latin typeface="Arial" panose="020B0604020202020204" pitchFamily="34" charset="0"/>
                <a:cs typeface="Arial" panose="020B0604020202020204" pitchFamily="34" charset="0"/>
              </a:rPr>
              <a:t>Romans 5:6-8 – </a:t>
            </a:r>
            <a:r>
              <a:rPr lang="en-US" sz="3200" dirty="0">
                <a:solidFill>
                  <a:schemeClr val="tx1"/>
                </a:solidFill>
                <a:latin typeface="Arial" panose="020B0604020202020204" pitchFamily="34" charset="0"/>
                <a:cs typeface="Arial" panose="020B0604020202020204" pitchFamily="34" charset="0"/>
              </a:rPr>
              <a:t>“Christ died for the ungodly”</a:t>
            </a:r>
            <a:endParaRPr lang="en-US" sz="3200" cap="none" dirty="0">
              <a:solidFill>
                <a:schemeClr val="tx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90017D-ABB1-6DA1-8AE6-340AE3E657A5}"/>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Come down off the cross</a:t>
            </a:r>
          </a:p>
        </p:txBody>
      </p:sp>
      <p:sp>
        <p:nvSpPr>
          <p:cNvPr id="7" name="TextBox 6">
            <a:extLst>
              <a:ext uri="{FF2B5EF4-FFF2-40B4-BE49-F238E27FC236}">
                <a16:creationId xmlns:a16="http://schemas.microsoft.com/office/drawing/2014/main" id="{5315CFA7-4088-35FD-8819-B39142DE879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8736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568937-7E38-4D8A-8FE9-71520F2CE19A}"/>
              </a:ext>
            </a:extLst>
          </p:cNvPr>
          <p:cNvSpPr>
            <a:spLocks noGrp="1"/>
          </p:cNvSpPr>
          <p:nvPr>
            <p:ph idx="1"/>
          </p:nvPr>
        </p:nvSpPr>
        <p:spPr>
          <a:xfrm>
            <a:off x="365760" y="1371600"/>
            <a:ext cx="8593123" cy="4558171"/>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There are many misunderstandings about Jesus today </a:t>
            </a:r>
          </a:p>
          <a:p>
            <a:pPr marL="457200" indent="-457200"/>
            <a:r>
              <a:rPr lang="en-US" sz="3200" cap="none" dirty="0">
                <a:solidFill>
                  <a:schemeClr val="tx1"/>
                </a:solidFill>
                <a:latin typeface="Arial" panose="020B0604020202020204" pitchFamily="34" charset="0"/>
                <a:cs typeface="Arial" panose="020B0604020202020204" pitchFamily="34" charset="0"/>
              </a:rPr>
              <a:t>Both believers and unbelievers</a:t>
            </a:r>
          </a:p>
          <a:p>
            <a:pPr marL="457200" indent="-457200"/>
            <a:r>
              <a:rPr lang="en-US" sz="3200" cap="none" dirty="0">
                <a:solidFill>
                  <a:schemeClr val="tx1"/>
                </a:solidFill>
                <a:latin typeface="Arial" panose="020B0604020202020204" pitchFamily="34" charset="0"/>
                <a:cs typeface="Arial" panose="020B0604020202020204" pitchFamily="34" charset="0"/>
              </a:rPr>
              <a:t>Unbelievers say Jesus was just a good man or philosopher, if anything</a:t>
            </a:r>
          </a:p>
          <a:p>
            <a:pPr marL="457200" indent="-457200"/>
            <a:r>
              <a:rPr lang="en-US" sz="3200" cap="none" dirty="0">
                <a:solidFill>
                  <a:schemeClr val="tx1"/>
                </a:solidFill>
                <a:latin typeface="Arial" panose="020B0604020202020204" pitchFamily="34" charset="0"/>
                <a:cs typeface="Arial" panose="020B0604020202020204" pitchFamily="34" charset="0"/>
              </a:rPr>
              <a:t>Believers attribute characteristics about Him that are foreign to Scripture – sometimes to advance their own beliefs</a:t>
            </a:r>
          </a:p>
        </p:txBody>
      </p:sp>
      <p:sp>
        <p:nvSpPr>
          <p:cNvPr id="4" name="TextBox 3">
            <a:extLst>
              <a:ext uri="{FF2B5EF4-FFF2-40B4-BE49-F238E27FC236}">
                <a16:creationId xmlns:a16="http://schemas.microsoft.com/office/drawing/2014/main" id="{CCF1B29E-A017-5FF3-7C8D-9E88198D13E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59739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558171"/>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Jesus did not stay dead or buried.</a:t>
            </a:r>
          </a:p>
          <a:p>
            <a:pPr marL="914400" lvl="1" indent="-457200"/>
            <a:r>
              <a:rPr lang="en-US" sz="3200" cap="none" dirty="0">
                <a:solidFill>
                  <a:schemeClr val="tx1"/>
                </a:solidFill>
                <a:latin typeface="Arial" panose="020B0604020202020204" pitchFamily="34" charset="0"/>
                <a:cs typeface="Arial" panose="020B0604020202020204" pitchFamily="34" charset="0"/>
              </a:rPr>
              <a:t>Matthew 28:5-6 – </a:t>
            </a:r>
            <a:r>
              <a:rPr lang="en-US" sz="3200" dirty="0">
                <a:solidFill>
                  <a:schemeClr val="tx1"/>
                </a:solidFill>
                <a:latin typeface="Arial" panose="020B0604020202020204" pitchFamily="34" charset="0"/>
                <a:cs typeface="Arial" panose="020B0604020202020204" pitchFamily="34" charset="0"/>
              </a:rPr>
              <a:t>“he has risen”</a:t>
            </a:r>
            <a:endParaRPr lang="en-US" sz="3200" cap="none" dirty="0">
              <a:solidFill>
                <a:schemeClr val="tx1"/>
              </a:solidFill>
              <a:latin typeface="Arial" panose="020B0604020202020204" pitchFamily="34" charset="0"/>
              <a:cs typeface="Arial" panose="020B0604020202020204" pitchFamily="34" charset="0"/>
            </a:endParaRPr>
          </a:p>
          <a:p>
            <a:pPr marL="914400" lvl="1" indent="-457200"/>
            <a:r>
              <a:rPr lang="en-US" sz="3200" cap="none" dirty="0">
                <a:solidFill>
                  <a:schemeClr val="tx1"/>
                </a:solidFill>
                <a:latin typeface="Arial" panose="020B0604020202020204" pitchFamily="34" charset="0"/>
                <a:cs typeface="Arial" panose="020B0604020202020204" pitchFamily="34" charset="0"/>
              </a:rPr>
              <a:t>Luke 24:5-6a – </a:t>
            </a:r>
            <a:r>
              <a:rPr lang="en-US" sz="3200" dirty="0">
                <a:solidFill>
                  <a:schemeClr val="tx1"/>
                </a:solidFill>
                <a:latin typeface="Arial" panose="020B0604020202020204" pitchFamily="34" charset="0"/>
                <a:cs typeface="Arial" panose="020B0604020202020204" pitchFamily="34" charset="0"/>
              </a:rPr>
              <a:t>“Why do you seek the living among the dead?”</a:t>
            </a:r>
            <a:endParaRPr lang="en-US" sz="3200" cap="none" dirty="0">
              <a:solidFill>
                <a:schemeClr val="tx1"/>
              </a:solidFill>
              <a:latin typeface="Arial" panose="020B0604020202020204" pitchFamily="34" charset="0"/>
              <a:cs typeface="Arial" panose="020B0604020202020204" pitchFamily="34" charset="0"/>
            </a:endParaRPr>
          </a:p>
          <a:p>
            <a:pPr marL="914400" lvl="1" indent="-457200"/>
            <a:r>
              <a:rPr lang="en-US" sz="3200" cap="none" dirty="0">
                <a:solidFill>
                  <a:schemeClr val="tx1"/>
                </a:solidFill>
                <a:latin typeface="Arial" panose="020B0604020202020204" pitchFamily="34" charset="0"/>
                <a:cs typeface="Arial" panose="020B0604020202020204" pitchFamily="34" charset="0"/>
              </a:rPr>
              <a:t>I Corinthians 15:3-8 – </a:t>
            </a:r>
            <a:r>
              <a:rPr lang="en-US" sz="3200" dirty="0">
                <a:solidFill>
                  <a:schemeClr val="tx1"/>
                </a:solidFill>
                <a:latin typeface="Arial" panose="020B0604020202020204" pitchFamily="34" charset="0"/>
                <a:cs typeface="Arial" panose="020B0604020202020204" pitchFamily="34" charset="0"/>
              </a:rPr>
              <a:t>“he appeared to Cephas, then to the twelve. Then he appeared to more than five hundred brothers at one time”</a:t>
            </a:r>
            <a:endParaRPr lang="en-US" sz="3200" cap="none" dirty="0">
              <a:solidFill>
                <a:schemeClr val="tx1"/>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C6AA8F54-A6DC-E13D-E265-8054E60DE00C}"/>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Stay in the grave</a:t>
            </a:r>
          </a:p>
        </p:txBody>
      </p:sp>
      <p:sp>
        <p:nvSpPr>
          <p:cNvPr id="5" name="TextBox 4">
            <a:extLst>
              <a:ext uri="{FF2B5EF4-FFF2-40B4-BE49-F238E27FC236}">
                <a16:creationId xmlns:a16="http://schemas.microsoft.com/office/drawing/2014/main" id="{EE3C40DF-BCB5-287C-6037-42564ABC6CB0}"/>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57002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918269"/>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This is why we have hope. </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Acts 24:15 – </a:t>
            </a:r>
            <a:r>
              <a:rPr lang="en-US" sz="3200" dirty="0">
                <a:solidFill>
                  <a:schemeClr val="tx1"/>
                </a:solidFill>
                <a:latin typeface="Arial" panose="020B0604020202020204" pitchFamily="34" charset="0"/>
                <a:cs typeface="Arial" panose="020B0604020202020204" pitchFamily="34" charset="0"/>
              </a:rPr>
              <a:t>“a resurrection of both the just and the unjust”</a:t>
            </a:r>
            <a:endParaRPr lang="en-US" sz="3200" cap="none" dirty="0">
              <a:solidFill>
                <a:schemeClr val="tx1"/>
              </a:solidFill>
              <a:latin typeface="Arial" panose="020B0604020202020204" pitchFamily="34" charset="0"/>
              <a:cs typeface="Arial" panose="020B0604020202020204" pitchFamily="34" charset="0"/>
            </a:endParaRP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Paul proceeds to make the case for OUR resurrection.</a:t>
            </a:r>
          </a:p>
          <a:p>
            <a:pPr marL="914400" lvl="1" indent="-457200">
              <a:spcAft>
                <a:spcPts val="0"/>
              </a:spcAft>
            </a:pPr>
            <a:r>
              <a:rPr lang="en-US" sz="3200" dirty="0">
                <a:solidFill>
                  <a:schemeClr val="tx1"/>
                </a:solidFill>
                <a:latin typeface="Arial" panose="020B0604020202020204" pitchFamily="34" charset="0"/>
                <a:cs typeface="Arial" panose="020B0604020202020204" pitchFamily="34" charset="0"/>
              </a:rPr>
              <a:t>I Corinthians 15:12-14, 20-22 – “in Christ shall all be made alive”</a:t>
            </a:r>
            <a:endParaRPr lang="en-US" sz="3200" cap="none" dirty="0">
              <a:solidFill>
                <a:schemeClr val="tx1"/>
              </a:solidFill>
              <a:latin typeface="Arial" panose="020B0604020202020204" pitchFamily="34" charset="0"/>
              <a:cs typeface="Arial" panose="020B0604020202020204" pitchFamily="34" charset="0"/>
            </a:endParaRP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Romans 6:3-11 </a:t>
            </a:r>
            <a:r>
              <a:rPr lang="en-US" sz="3200" dirty="0">
                <a:solidFill>
                  <a:schemeClr val="tx1"/>
                </a:solidFill>
                <a:latin typeface="Arial" panose="020B0604020202020204" pitchFamily="34" charset="0"/>
                <a:cs typeface="Arial" panose="020B0604020202020204" pitchFamily="34" charset="0"/>
              </a:rPr>
              <a:t>– “united with him in a resurrection like his”</a:t>
            </a:r>
            <a:endParaRPr lang="en-US" sz="3200" cap="none" dirty="0">
              <a:solidFill>
                <a:schemeClr val="tx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973BC076-53C5-0AC0-D81C-EB0408649695}"/>
              </a:ext>
            </a:extLst>
          </p:cNvPr>
          <p:cNvSpPr txBox="1">
            <a:spLocks/>
          </p:cNvSpPr>
          <p:nvPr/>
        </p:nvSpPr>
        <p:spPr>
          <a:xfrm>
            <a:off x="182880" y="1143000"/>
            <a:ext cx="8445092" cy="646331"/>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cap="none" dirty="0"/>
              <a:t>Stay in the grave</a:t>
            </a:r>
          </a:p>
        </p:txBody>
      </p:sp>
      <p:sp>
        <p:nvSpPr>
          <p:cNvPr id="7" name="TextBox 6">
            <a:extLst>
              <a:ext uri="{FF2B5EF4-FFF2-40B4-BE49-F238E27FC236}">
                <a16:creationId xmlns:a16="http://schemas.microsoft.com/office/drawing/2014/main" id="{331A8098-1EF8-C0F4-10B1-2590CAC11EDC}"/>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407884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Hear the Word of God</a:t>
            </a:r>
          </a:p>
          <a:p>
            <a:pPr marL="914400" lvl="1" indent="-457200"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Romans 10:8 – “But what does it say? ‘The word is near you, in your mouth and in your heart’ (that is, the word of faith that we proclaim)”</a:t>
            </a:r>
          </a:p>
          <a:p>
            <a:pPr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Believe that Jesus is the Savior</a:t>
            </a:r>
          </a:p>
          <a:p>
            <a:pPr marL="914400" lvl="1" indent="-457200"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76201" y="337881"/>
            <a:ext cx="8932696"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3" name="TextBox 2">
            <a:extLst>
              <a:ext uri="{FF2B5EF4-FFF2-40B4-BE49-F238E27FC236}">
                <a16:creationId xmlns:a16="http://schemas.microsoft.com/office/drawing/2014/main" id="{414FCA1A-EBA8-4606-DA2C-D3427944447C}"/>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427497"/>
            <a:ext cx="8957726" cy="4755148"/>
          </a:xfrm>
        </p:spPr>
        <p:txBody>
          <a:bodyPr wrap="square">
            <a:spAutoFit/>
          </a:bodyPr>
          <a:lstStyle/>
          <a:p>
            <a:pPr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Repent of your sins</a:t>
            </a:r>
          </a:p>
          <a:p>
            <a:pPr marL="914400" lvl="1" indent="-457200"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Acts 3:19 – “Repent therefore, and turn again, that your sins may be blotted out”</a:t>
            </a:r>
          </a:p>
          <a:p>
            <a:pPr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Confess that Jesus is the Son of God</a:t>
            </a:r>
          </a:p>
          <a:p>
            <a:pPr marL="914400" lvl="1" indent="-457200"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I John 4:15 – “Whoever confesses that Jesus is the Son of God, God abides in him, and he in God.”</a:t>
            </a:r>
          </a:p>
        </p:txBody>
      </p:sp>
      <p:sp>
        <p:nvSpPr>
          <p:cNvPr id="3" name="Rectangle 2">
            <a:extLst>
              <a:ext uri="{FF2B5EF4-FFF2-40B4-BE49-F238E27FC236}">
                <a16:creationId xmlns:a16="http://schemas.microsoft.com/office/drawing/2014/main" id="{B2D6290D-FB50-36C8-17A8-50497C559AE7}"/>
              </a:ext>
            </a:extLst>
          </p:cNvPr>
          <p:cNvSpPr txBox="1">
            <a:spLocks noChangeArrowheads="1"/>
          </p:cNvSpPr>
          <p:nvPr/>
        </p:nvSpPr>
        <p:spPr bwMode="auto">
          <a:xfrm>
            <a:off x="76201" y="337881"/>
            <a:ext cx="8978348"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308769BE-5A4C-8614-2D8A-9A023F563C5E}"/>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 Be immersed in water for forgiveness</a:t>
            </a:r>
          </a:p>
          <a:p>
            <a:pPr marL="914400" lvl="1" indent="-457200"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Acts 2:38 – “And Peter said to them, ‘Repent and be baptized every one of you in the name of Jesus Christ for the forgiveness of your sins, and you will receive the gift of the Holy Spirit.’”</a:t>
            </a:r>
          </a:p>
          <a:p>
            <a:pPr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 Remain faithful</a:t>
            </a:r>
          </a:p>
          <a:p>
            <a:pPr marL="914400" lvl="1" indent="-457200"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Hebrews 3:14 – “For we share in Christ, if indeed we hold our original confidence firm to the end.”</a:t>
            </a:r>
          </a:p>
        </p:txBody>
      </p:sp>
      <p:sp>
        <p:nvSpPr>
          <p:cNvPr id="3" name="Rectangle 2">
            <a:extLst>
              <a:ext uri="{FF2B5EF4-FFF2-40B4-BE49-F238E27FC236}">
                <a16:creationId xmlns:a16="http://schemas.microsoft.com/office/drawing/2014/main" id="{D18C02AA-3AD4-E598-8F82-14CCBA36303A}"/>
              </a:ext>
            </a:extLst>
          </p:cNvPr>
          <p:cNvSpPr txBox="1">
            <a:spLocks noChangeArrowheads="1"/>
          </p:cNvSpPr>
          <p:nvPr/>
        </p:nvSpPr>
        <p:spPr bwMode="auto">
          <a:xfrm>
            <a:off x="76201" y="337881"/>
            <a:ext cx="8978348"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D7B7C5BC-A737-DED8-935E-45278D6F3E1E}"/>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568937-7E38-4D8A-8FE9-71520F2CE19A}"/>
              </a:ext>
            </a:extLst>
          </p:cNvPr>
          <p:cNvSpPr>
            <a:spLocks noGrp="1"/>
          </p:cNvSpPr>
          <p:nvPr>
            <p:ph idx="1"/>
          </p:nvPr>
        </p:nvSpPr>
        <p:spPr>
          <a:xfrm>
            <a:off x="365760" y="1371600"/>
            <a:ext cx="8593123" cy="4909036"/>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There are many misunderstandings about Jesus today </a:t>
            </a:r>
          </a:p>
          <a:p>
            <a:pPr marL="914400" lvl="1" indent="-457200"/>
            <a:r>
              <a:rPr lang="en-US" sz="3200" cap="none" dirty="0">
                <a:solidFill>
                  <a:schemeClr val="tx1"/>
                </a:solidFill>
                <a:latin typeface="Arial" panose="020B0604020202020204" pitchFamily="34" charset="0"/>
                <a:cs typeface="Arial" panose="020B0604020202020204" pitchFamily="34" charset="0"/>
              </a:rPr>
              <a:t>Both are wrong and need correcting.</a:t>
            </a:r>
          </a:p>
          <a:p>
            <a:pPr marL="457200" indent="-457200"/>
            <a:r>
              <a:rPr lang="en-US" sz="3200" cap="none" dirty="0">
                <a:solidFill>
                  <a:schemeClr val="tx1"/>
                </a:solidFill>
                <a:latin typeface="Arial" panose="020B0604020202020204" pitchFamily="34" charset="0"/>
                <a:cs typeface="Arial" panose="020B0604020202020204" pitchFamily="34" charset="0"/>
              </a:rPr>
              <a:t>Understanding who Jesus is, is crucial to our salvation.</a:t>
            </a:r>
          </a:p>
          <a:p>
            <a:pPr marL="914400" lvl="1" indent="-457200"/>
            <a:r>
              <a:rPr lang="en-US" sz="3200" cap="none" dirty="0">
                <a:solidFill>
                  <a:schemeClr val="tx1"/>
                </a:solidFill>
                <a:latin typeface="Arial" panose="020B0604020202020204" pitchFamily="34" charset="0"/>
                <a:cs typeface="Arial" panose="020B0604020202020204" pitchFamily="34" charset="0"/>
              </a:rPr>
              <a:t>Acts 4:12 – “no other name”</a:t>
            </a:r>
          </a:p>
          <a:p>
            <a:pPr marL="914400" lvl="1" indent="-457200"/>
            <a:r>
              <a:rPr lang="en-US" sz="3200" cap="none" dirty="0">
                <a:solidFill>
                  <a:schemeClr val="tx1"/>
                </a:solidFill>
                <a:latin typeface="Arial" panose="020B0604020202020204" pitchFamily="34" charset="0"/>
                <a:cs typeface="Arial" panose="020B0604020202020204" pitchFamily="34" charset="0"/>
              </a:rPr>
              <a:t>cf. I John 2:22 – “Who is the liar”</a:t>
            </a:r>
          </a:p>
          <a:p>
            <a:pPr marL="914400" lvl="1" indent="-457200"/>
            <a:r>
              <a:rPr lang="en-US" sz="3200" dirty="0">
                <a:solidFill>
                  <a:schemeClr val="tx1"/>
                </a:solidFill>
                <a:latin typeface="Arial" panose="020B0604020202020204" pitchFamily="34" charset="0"/>
                <a:cs typeface="Arial" panose="020B0604020202020204" pitchFamily="34" charset="0"/>
              </a:rPr>
              <a:t>cf. I John </a:t>
            </a:r>
            <a:r>
              <a:rPr lang="en-US" sz="3200" cap="none" dirty="0">
                <a:solidFill>
                  <a:schemeClr val="tx1"/>
                </a:solidFill>
                <a:latin typeface="Arial" panose="020B0604020202020204" pitchFamily="34" charset="0"/>
                <a:cs typeface="Arial" panose="020B0604020202020204" pitchFamily="34" charset="0"/>
              </a:rPr>
              <a:t>4:2-3 – “not from God”</a:t>
            </a:r>
          </a:p>
        </p:txBody>
      </p:sp>
      <p:sp>
        <p:nvSpPr>
          <p:cNvPr id="2" name="TextBox 1">
            <a:extLst>
              <a:ext uri="{FF2B5EF4-FFF2-40B4-BE49-F238E27FC236}">
                <a16:creationId xmlns:a16="http://schemas.microsoft.com/office/drawing/2014/main" id="{00ACD0BD-8167-F2A3-704E-BAFBEEEE6F6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345231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86F8-8886-4E30-A999-0163EEC5A918}"/>
              </a:ext>
            </a:extLst>
          </p:cNvPr>
          <p:cNvSpPr>
            <a:spLocks noGrp="1"/>
          </p:cNvSpPr>
          <p:nvPr>
            <p:ph type="title"/>
          </p:nvPr>
        </p:nvSpPr>
        <p:spPr>
          <a:xfrm>
            <a:off x="182880" y="1143000"/>
            <a:ext cx="8445092" cy="646331"/>
          </a:xfrm>
        </p:spPr>
        <p:txBody>
          <a:bodyPr>
            <a:spAutoFit/>
          </a:bodyPr>
          <a:lstStyle/>
          <a:p>
            <a:r>
              <a:rPr lang="en-US" sz="3600" cap="none" dirty="0"/>
              <a:t>Surrender His Deity</a:t>
            </a:r>
          </a:p>
        </p:txBody>
      </p:sp>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918269"/>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Philippians 2:5-8 - Jesus left heaven and came in the likeness of man (flesh). </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Why?</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He can sympathize with us –</a:t>
            </a: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Hebrews 4:14-16</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He further revealed God to us –</a:t>
            </a: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John 14:9-11</a:t>
            </a:r>
          </a:p>
          <a:p>
            <a:pPr marL="914400" lvl="1" indent="-457200">
              <a:spcAft>
                <a:spcPts val="0"/>
              </a:spcAft>
            </a:pPr>
            <a:r>
              <a:rPr lang="en-US" sz="3200" cap="none" dirty="0">
                <a:solidFill>
                  <a:schemeClr val="tx1"/>
                </a:solidFill>
                <a:latin typeface="Arial" panose="020B0604020202020204" pitchFamily="34" charset="0"/>
                <a:cs typeface="Arial" panose="020B0604020202020204" pitchFamily="34" charset="0"/>
              </a:rPr>
              <a:t>For the sake of our salvation –</a:t>
            </a: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Mark 10:45; Titus 2:14; I Timothy 2:5-6</a:t>
            </a:r>
          </a:p>
        </p:txBody>
      </p:sp>
      <p:sp>
        <p:nvSpPr>
          <p:cNvPr id="4" name="TextBox 3">
            <a:extLst>
              <a:ext uri="{FF2B5EF4-FFF2-40B4-BE49-F238E27FC236}">
                <a16:creationId xmlns:a16="http://schemas.microsoft.com/office/drawing/2014/main" id="{882C70DD-55E2-05A3-2861-0DF9FD6F095C}"/>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89935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2729978"/>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Some claim that Jesus surrendered His deity to come to this earth and had no power as God while on earth.</a:t>
            </a:r>
          </a:p>
          <a:p>
            <a:pPr marL="457200" indent="-457200"/>
            <a:r>
              <a:rPr lang="en-US" sz="3200" cap="none" dirty="0">
                <a:solidFill>
                  <a:schemeClr val="tx1"/>
                </a:solidFill>
                <a:latin typeface="Arial" panose="020B0604020202020204" pitchFamily="34" charset="0"/>
                <a:cs typeface="Arial" panose="020B0604020202020204" pitchFamily="34" charset="0"/>
              </a:rPr>
              <a:t>These say that we have to sin … that we will always fall to temptation.</a:t>
            </a:r>
          </a:p>
        </p:txBody>
      </p:sp>
      <p:sp>
        <p:nvSpPr>
          <p:cNvPr id="6" name="Title 1">
            <a:extLst>
              <a:ext uri="{FF2B5EF4-FFF2-40B4-BE49-F238E27FC236}">
                <a16:creationId xmlns:a16="http://schemas.microsoft.com/office/drawing/2014/main" id="{94E72C99-34B3-FD0B-F9B9-4EECB86CABBB}"/>
              </a:ext>
            </a:extLst>
          </p:cNvPr>
          <p:cNvSpPr>
            <a:spLocks noGrp="1"/>
          </p:cNvSpPr>
          <p:nvPr>
            <p:ph type="title"/>
          </p:nvPr>
        </p:nvSpPr>
        <p:spPr>
          <a:xfrm>
            <a:off x="182880" y="1143000"/>
            <a:ext cx="8445092" cy="646331"/>
          </a:xfrm>
        </p:spPr>
        <p:txBody>
          <a:bodyPr>
            <a:spAutoFit/>
          </a:bodyPr>
          <a:lstStyle/>
          <a:p>
            <a:r>
              <a:rPr lang="en-US" sz="3600" cap="none" dirty="0"/>
              <a:t>Surrender His Deity</a:t>
            </a:r>
          </a:p>
        </p:txBody>
      </p:sp>
      <p:sp>
        <p:nvSpPr>
          <p:cNvPr id="7" name="TextBox 6">
            <a:extLst>
              <a:ext uri="{FF2B5EF4-FFF2-40B4-BE49-F238E27FC236}">
                <a16:creationId xmlns:a16="http://schemas.microsoft.com/office/drawing/2014/main" id="{B203F717-E664-35AB-9483-37C3FA6D54A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295665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544064" cy="4862870"/>
          </a:xfrm>
        </p:spPr>
        <p:txBody>
          <a:bodyPr wrap="square" anchor="t">
            <a:spAutoFit/>
          </a:bodyPr>
          <a:lstStyle/>
          <a:p>
            <a:pPr marL="457200" indent="-457200">
              <a:spcBef>
                <a:spcPts val="0"/>
              </a:spcBef>
              <a:spcAft>
                <a:spcPts val="0"/>
              </a:spcAft>
            </a:pPr>
            <a:r>
              <a:rPr lang="en-US" sz="3100" cap="none" dirty="0">
                <a:solidFill>
                  <a:schemeClr val="tx1"/>
                </a:solidFill>
                <a:latin typeface="Arial" panose="020B0604020202020204" pitchFamily="34" charset="0"/>
                <a:cs typeface="Arial" panose="020B0604020202020204" pitchFamily="34" charset="0"/>
              </a:rPr>
              <a:t>But, while on earth, Jesus did have powers as God</a:t>
            </a:r>
          </a:p>
          <a:p>
            <a:pPr marL="914400" lvl="1" indent="-457200">
              <a:spcBef>
                <a:spcPts val="0"/>
              </a:spcBef>
              <a:spcAft>
                <a:spcPts val="0"/>
              </a:spcAft>
            </a:pPr>
            <a:r>
              <a:rPr lang="en-US" sz="3100" cap="none" dirty="0">
                <a:solidFill>
                  <a:schemeClr val="tx1"/>
                </a:solidFill>
                <a:latin typeface="Arial" panose="020B0604020202020204" pitchFamily="34" charset="0"/>
                <a:cs typeface="Arial" panose="020B0604020202020204" pitchFamily="34" charset="0"/>
              </a:rPr>
              <a:t>Mark 14:41 – “Son of Man” – a phrase that implied both divine and human aspects.</a:t>
            </a:r>
          </a:p>
          <a:p>
            <a:pPr marL="914400" lvl="1" indent="-457200">
              <a:spcBef>
                <a:spcPts val="0"/>
              </a:spcBef>
              <a:spcAft>
                <a:spcPts val="0"/>
              </a:spcAft>
            </a:pPr>
            <a:r>
              <a:rPr lang="en-US" sz="3100" cap="none" dirty="0">
                <a:solidFill>
                  <a:schemeClr val="tx1"/>
                </a:solidFill>
                <a:latin typeface="Arial" panose="020B0604020202020204" pitchFamily="34" charset="0"/>
                <a:cs typeface="Arial" panose="020B0604020202020204" pitchFamily="34" charset="0"/>
              </a:rPr>
              <a:t>This was the preferred term of Jesus (over “Son of God”) and with it He declared His deity – Matthew 9:6; 13:41.</a:t>
            </a:r>
          </a:p>
          <a:p>
            <a:pPr marL="914400" lvl="1" indent="-457200">
              <a:spcBef>
                <a:spcPts val="0"/>
              </a:spcBef>
              <a:spcAft>
                <a:spcPts val="0"/>
              </a:spcAft>
            </a:pPr>
            <a:r>
              <a:rPr lang="en-US" sz="3100" cap="none" dirty="0">
                <a:solidFill>
                  <a:schemeClr val="tx1"/>
                </a:solidFill>
                <a:latin typeface="Arial" panose="020B0604020202020204" pitchFamily="34" charset="0"/>
                <a:cs typeface="Arial" panose="020B0604020202020204" pitchFamily="34" charset="0"/>
              </a:rPr>
              <a:t>The rulers understood what Jesus meant when He used this term –</a:t>
            </a:r>
            <a:br>
              <a:rPr lang="en-US" sz="3100" cap="none" dirty="0">
                <a:solidFill>
                  <a:schemeClr val="tx1"/>
                </a:solidFill>
                <a:latin typeface="Arial" panose="020B0604020202020204" pitchFamily="34" charset="0"/>
                <a:cs typeface="Arial" panose="020B0604020202020204" pitchFamily="34" charset="0"/>
              </a:rPr>
            </a:br>
            <a:r>
              <a:rPr lang="en-US" sz="3100" cap="none" dirty="0">
                <a:solidFill>
                  <a:schemeClr val="tx1"/>
                </a:solidFill>
                <a:latin typeface="Arial" panose="020B0604020202020204" pitchFamily="34" charset="0"/>
                <a:cs typeface="Arial" panose="020B0604020202020204" pitchFamily="34" charset="0"/>
              </a:rPr>
              <a:t>Matthew</a:t>
            </a:r>
            <a:r>
              <a:rPr lang="en-US" sz="3100" dirty="0">
                <a:solidFill>
                  <a:schemeClr val="tx1"/>
                </a:solidFill>
                <a:latin typeface="Arial" panose="020B0604020202020204" pitchFamily="34" charset="0"/>
                <a:cs typeface="Arial" panose="020B0604020202020204" pitchFamily="34" charset="0"/>
              </a:rPr>
              <a:t> 26:64-65</a:t>
            </a:r>
            <a:endParaRPr lang="en-US" sz="3100" cap="none" dirty="0">
              <a:solidFill>
                <a:schemeClr val="tx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9508710A-BB37-970B-1894-A3ADD6E3E5BB}"/>
              </a:ext>
            </a:extLst>
          </p:cNvPr>
          <p:cNvSpPr>
            <a:spLocks noGrp="1"/>
          </p:cNvSpPr>
          <p:nvPr>
            <p:ph type="title"/>
          </p:nvPr>
        </p:nvSpPr>
        <p:spPr>
          <a:xfrm>
            <a:off x="182880" y="1143000"/>
            <a:ext cx="8445092" cy="646331"/>
          </a:xfrm>
        </p:spPr>
        <p:txBody>
          <a:bodyPr>
            <a:spAutoFit/>
          </a:bodyPr>
          <a:lstStyle/>
          <a:p>
            <a:r>
              <a:rPr lang="en-US" sz="3600" cap="none" dirty="0"/>
              <a:t>Surrender His Deity</a:t>
            </a:r>
          </a:p>
        </p:txBody>
      </p:sp>
      <p:sp>
        <p:nvSpPr>
          <p:cNvPr id="7" name="TextBox 6">
            <a:extLst>
              <a:ext uri="{FF2B5EF4-FFF2-40B4-BE49-F238E27FC236}">
                <a16:creationId xmlns:a16="http://schemas.microsoft.com/office/drawing/2014/main" id="{3BAA246C-BFF4-8736-E830-ECDD274E6779}"/>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88301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819781"/>
          </a:xfrm>
        </p:spPr>
        <p:txBody>
          <a:bodyPr anchor="t">
            <a:spAutoFit/>
          </a:bodyPr>
          <a:lstStyle/>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But, while on earth, Jesus did have powers as God</a:t>
            </a:r>
          </a:p>
          <a:p>
            <a:pPr marL="457200" indent="-457200">
              <a:spcAft>
                <a:spcPts val="0"/>
              </a:spcAft>
            </a:pPr>
            <a:r>
              <a:rPr lang="en-US" sz="3200" cap="none" dirty="0">
                <a:solidFill>
                  <a:schemeClr val="tx1"/>
                </a:solidFill>
                <a:latin typeface="Arial" panose="020B0604020202020204" pitchFamily="34" charset="0"/>
                <a:cs typeface="Arial" panose="020B0604020202020204" pitchFamily="34" charset="0"/>
              </a:rPr>
              <a:t>Luke 2:47-49 – Jesus as a boy had wisdom and understanding.</a:t>
            </a:r>
          </a:p>
          <a:p>
            <a:pPr marL="457200" indent="-457200">
              <a:spcAft>
                <a:spcPts val="0"/>
              </a:spcAft>
            </a:pPr>
            <a:r>
              <a:rPr lang="en-US" sz="3200" dirty="0">
                <a:solidFill>
                  <a:schemeClr val="tx1"/>
                </a:solidFill>
                <a:latin typeface="Arial" panose="020B0604020202020204" pitchFamily="34" charset="0"/>
                <a:cs typeface="Arial" panose="020B0604020202020204" pitchFamily="34" charset="0"/>
              </a:rPr>
              <a:t>While Jesus did not use His deity to deal with temptation (Hebrews 4:14-16), He was/is still God. </a:t>
            </a:r>
          </a:p>
          <a:p>
            <a:pPr marL="457200" indent="-457200">
              <a:spcAft>
                <a:spcPts val="0"/>
              </a:spcAft>
            </a:pPr>
            <a:r>
              <a:rPr lang="en-US" sz="3200" dirty="0">
                <a:solidFill>
                  <a:schemeClr val="tx1"/>
                </a:solidFill>
                <a:latin typeface="Arial" panose="020B0604020202020204" pitchFamily="34" charset="0"/>
                <a:cs typeface="Arial" panose="020B0604020202020204" pitchFamily="34" charset="0"/>
              </a:rPr>
              <a:t>He was 100% man and 100% God in the same way we can have many roles</a:t>
            </a:r>
            <a:endParaRPr lang="en-US" sz="3200" cap="none" dirty="0">
              <a:solidFill>
                <a:schemeClr val="tx1"/>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70D65E-650F-AA1D-B652-A8F2C3738C7F}"/>
              </a:ext>
            </a:extLst>
          </p:cNvPr>
          <p:cNvSpPr>
            <a:spLocks noGrp="1"/>
          </p:cNvSpPr>
          <p:nvPr>
            <p:ph type="title"/>
          </p:nvPr>
        </p:nvSpPr>
        <p:spPr>
          <a:xfrm>
            <a:off x="182880" y="1143000"/>
            <a:ext cx="8445092" cy="646331"/>
          </a:xfrm>
        </p:spPr>
        <p:txBody>
          <a:bodyPr>
            <a:spAutoFit/>
          </a:bodyPr>
          <a:lstStyle/>
          <a:p>
            <a:r>
              <a:rPr lang="en-US" sz="3600" cap="none" dirty="0"/>
              <a:t>Surrender His Deity</a:t>
            </a:r>
          </a:p>
        </p:txBody>
      </p:sp>
      <p:sp>
        <p:nvSpPr>
          <p:cNvPr id="7" name="TextBox 6">
            <a:extLst>
              <a:ext uri="{FF2B5EF4-FFF2-40B4-BE49-F238E27FC236}">
                <a16:creationId xmlns:a16="http://schemas.microsoft.com/office/drawing/2014/main" id="{740D40C1-C505-0A74-AB2B-36B2D6A67131}"/>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1769258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4207306"/>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Coming to Earth, Jesus could have done whatever He wanted. He had that power as Immanuel (“God with us”) – Matthew 1:23 (Isaiah 7:14).</a:t>
            </a:r>
          </a:p>
          <a:p>
            <a:pPr marL="457200" indent="-457200"/>
            <a:r>
              <a:rPr lang="en-US" sz="3200" cap="none" dirty="0">
                <a:solidFill>
                  <a:schemeClr val="tx1"/>
                </a:solidFill>
                <a:latin typeface="Arial" panose="020B0604020202020204" pitchFamily="34" charset="0"/>
                <a:cs typeface="Arial" panose="020B0604020202020204" pitchFamily="34" charset="0"/>
              </a:rPr>
              <a:t>He could have made bread from stones, cursed and silenced the corrupt leaders, and chosen to not go through with the crucifixion.</a:t>
            </a:r>
          </a:p>
        </p:txBody>
      </p:sp>
      <p:sp>
        <p:nvSpPr>
          <p:cNvPr id="8" name="Title 1">
            <a:extLst>
              <a:ext uri="{FF2B5EF4-FFF2-40B4-BE49-F238E27FC236}">
                <a16:creationId xmlns:a16="http://schemas.microsoft.com/office/drawing/2014/main" id="{0C283220-05DB-5416-3D65-E100EF9C82D8}"/>
              </a:ext>
            </a:extLst>
          </p:cNvPr>
          <p:cNvSpPr>
            <a:spLocks noGrp="1"/>
          </p:cNvSpPr>
          <p:nvPr>
            <p:ph type="title"/>
          </p:nvPr>
        </p:nvSpPr>
        <p:spPr>
          <a:xfrm>
            <a:off x="182880" y="1143000"/>
            <a:ext cx="8445092" cy="646331"/>
          </a:xfrm>
        </p:spPr>
        <p:txBody>
          <a:bodyPr>
            <a:spAutoFit/>
          </a:bodyPr>
          <a:lstStyle/>
          <a:p>
            <a:r>
              <a:rPr lang="en-US" sz="3600" cap="none" dirty="0"/>
              <a:t>Please Himself</a:t>
            </a:r>
          </a:p>
        </p:txBody>
      </p:sp>
      <p:sp>
        <p:nvSpPr>
          <p:cNvPr id="9" name="TextBox 8">
            <a:extLst>
              <a:ext uri="{FF2B5EF4-FFF2-40B4-BE49-F238E27FC236}">
                <a16:creationId xmlns:a16="http://schemas.microsoft.com/office/drawing/2014/main" id="{7B67841E-C2CB-B807-4BDC-D709C4B93F8A}"/>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242934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873D-5162-438C-B9BA-6D6BDC1FDEF0}"/>
              </a:ext>
            </a:extLst>
          </p:cNvPr>
          <p:cNvSpPr>
            <a:spLocks noGrp="1"/>
          </p:cNvSpPr>
          <p:nvPr>
            <p:ph sz="quarter" idx="13"/>
          </p:nvPr>
        </p:nvSpPr>
        <p:spPr>
          <a:xfrm>
            <a:off x="365760" y="1828800"/>
            <a:ext cx="8445092" cy="3573286"/>
          </a:xfrm>
        </p:spPr>
        <p:txBody>
          <a:bodyPr anchor="t">
            <a:spAutoFit/>
          </a:bodyPr>
          <a:lstStyle/>
          <a:p>
            <a:pPr marL="457200" indent="-457200"/>
            <a:r>
              <a:rPr lang="en-US" sz="3200" cap="none" dirty="0">
                <a:solidFill>
                  <a:schemeClr val="tx1"/>
                </a:solidFill>
                <a:latin typeface="Arial" panose="020B0604020202020204" pitchFamily="34" charset="0"/>
                <a:cs typeface="Arial" panose="020B0604020202020204" pitchFamily="34" charset="0"/>
              </a:rPr>
              <a:t>But we often see how Jesus submitted Himself to the Father</a:t>
            </a:r>
          </a:p>
          <a:p>
            <a:pPr marL="914400" lvl="1" indent="-457200"/>
            <a:r>
              <a:rPr lang="en-US" sz="3200" cap="none" dirty="0">
                <a:solidFill>
                  <a:schemeClr val="tx1"/>
                </a:solidFill>
                <a:latin typeface="Arial" panose="020B0604020202020204" pitchFamily="34" charset="0"/>
                <a:cs typeface="Arial" panose="020B0604020202020204" pitchFamily="34" charset="0"/>
              </a:rPr>
              <a:t>John 8:29 – “pleasing to him”</a:t>
            </a:r>
          </a:p>
          <a:p>
            <a:pPr marL="914400" lvl="1" indent="-457200"/>
            <a:r>
              <a:rPr lang="en-US" sz="3200" cap="none" dirty="0">
                <a:solidFill>
                  <a:schemeClr val="tx1"/>
                </a:solidFill>
                <a:latin typeface="Arial" panose="020B0604020202020204" pitchFamily="34" charset="0"/>
                <a:cs typeface="Arial" panose="020B0604020202020204" pitchFamily="34" charset="0"/>
              </a:rPr>
              <a:t>Matthew 26:39 – “not as I will”</a:t>
            </a:r>
          </a:p>
          <a:p>
            <a:pPr marL="914400" lvl="1" indent="-457200"/>
            <a:r>
              <a:rPr lang="en-US" sz="3200" cap="none" dirty="0">
                <a:solidFill>
                  <a:schemeClr val="tx1"/>
                </a:solidFill>
                <a:latin typeface="Arial" panose="020B0604020202020204" pitchFamily="34" charset="0"/>
                <a:cs typeface="Arial" panose="020B0604020202020204" pitchFamily="34" charset="0"/>
              </a:rPr>
              <a:t>Matthew 20:28 – “to serve, and to give his life”</a:t>
            </a:r>
          </a:p>
        </p:txBody>
      </p:sp>
      <p:sp>
        <p:nvSpPr>
          <p:cNvPr id="6" name="Title 1">
            <a:extLst>
              <a:ext uri="{FF2B5EF4-FFF2-40B4-BE49-F238E27FC236}">
                <a16:creationId xmlns:a16="http://schemas.microsoft.com/office/drawing/2014/main" id="{BA7BE0E2-0FC8-454E-21B1-BF3749EA8A32}"/>
              </a:ext>
            </a:extLst>
          </p:cNvPr>
          <p:cNvSpPr>
            <a:spLocks noGrp="1"/>
          </p:cNvSpPr>
          <p:nvPr>
            <p:ph type="title"/>
          </p:nvPr>
        </p:nvSpPr>
        <p:spPr>
          <a:xfrm>
            <a:off x="182880" y="1143000"/>
            <a:ext cx="8445092" cy="646331"/>
          </a:xfrm>
        </p:spPr>
        <p:txBody>
          <a:bodyPr>
            <a:spAutoFit/>
          </a:bodyPr>
          <a:lstStyle/>
          <a:p>
            <a:r>
              <a:rPr lang="en-US" sz="3600" cap="none" dirty="0"/>
              <a:t>Please Himself</a:t>
            </a:r>
          </a:p>
        </p:txBody>
      </p:sp>
      <p:sp>
        <p:nvSpPr>
          <p:cNvPr id="7" name="TextBox 6">
            <a:extLst>
              <a:ext uri="{FF2B5EF4-FFF2-40B4-BE49-F238E27FC236}">
                <a16:creationId xmlns:a16="http://schemas.microsoft.com/office/drawing/2014/main" id="{197DE15E-BB8F-CDA5-C250-774E689953FD}"/>
              </a:ext>
            </a:extLst>
          </p:cNvPr>
          <p:cNvSpPr txBox="1"/>
          <p:nvPr/>
        </p:nvSpPr>
        <p:spPr>
          <a:xfrm>
            <a:off x="45720" y="457200"/>
            <a:ext cx="8942402" cy="830997"/>
          </a:xfrm>
          <a:prstGeom prst="rect">
            <a:avLst/>
          </a:prstGeom>
          <a:noFill/>
        </p:spPr>
        <p:txBody>
          <a:bodyPr wrap="square">
            <a:spAutoFit/>
          </a:bodyPr>
          <a:lstStyle/>
          <a:p>
            <a:r>
              <a:rPr kumimoji="0" lang="en-US" sz="4800" b="1" i="0" u="none" strike="noStrike" kern="1200" cap="none" spc="0" normalizeH="0" baseline="0" noProof="0" dirty="0">
                <a:ln>
                  <a:noFill/>
                </a:ln>
                <a:solidFill>
                  <a:prstClr val="black"/>
                </a:solidFill>
                <a:effectLst/>
                <a:uLnTx/>
                <a:uFillTx/>
                <a:latin typeface="Century Gothic" panose="020B0502020202020204"/>
                <a:ea typeface="+mn-ea"/>
                <a:cs typeface="+mn-cs"/>
              </a:rPr>
              <a:t>Some Things Jesus Did Not Do</a:t>
            </a:r>
            <a:endParaRPr lang="en-US" sz="1400" dirty="0"/>
          </a:p>
        </p:txBody>
      </p:sp>
    </p:spTree>
    <p:extLst>
      <p:ext uri="{BB962C8B-B14F-4D97-AF65-F5344CB8AC3E}">
        <p14:creationId xmlns:p14="http://schemas.microsoft.com/office/powerpoint/2010/main" val="403295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theme/theme1.xml><?xml version="1.0" encoding="utf-8"?>
<a:theme xmlns:a="http://schemas.openxmlformats.org/drawingml/2006/main" name="Slic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1119</TotalTime>
  <Words>5528</Words>
  <Application>Microsoft Office PowerPoint</Application>
  <PresentationFormat>On-screen Show (4:3)</PresentationFormat>
  <Paragraphs>312</Paragraphs>
  <Slides>24</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vt:lpstr>
      <vt:lpstr>Wingdings 3</vt:lpstr>
      <vt:lpstr>Slice</vt:lpstr>
      <vt:lpstr>PowerPoint Presentation</vt:lpstr>
      <vt:lpstr>PowerPoint Presentation</vt:lpstr>
      <vt:lpstr>PowerPoint Presentation</vt:lpstr>
      <vt:lpstr>Surrender His Deity</vt:lpstr>
      <vt:lpstr>Surrender His Deity</vt:lpstr>
      <vt:lpstr>Surrender His Deity</vt:lpstr>
      <vt:lpstr>Surrender His Deity</vt:lpstr>
      <vt:lpstr>Please Himself</vt:lpstr>
      <vt:lpstr>Please Himself</vt:lpstr>
      <vt:lpstr>Please Himself</vt:lpstr>
      <vt:lpstr>Commit Sin</vt:lpstr>
      <vt:lpstr>Commit Sin</vt:lpstr>
      <vt:lpstr>Apologize For His Teaching</vt:lpstr>
      <vt:lpstr>Apologize For His Teaching</vt:lpstr>
      <vt:lpstr>Apologize For His Teaching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Things Jesus Did Not Do</dc:title>
  <dc:creator>Richard Lidh; Tom Thornhill</dc:creator>
  <cp:lastModifiedBy>Richard Lidh</cp:lastModifiedBy>
  <cp:revision>34</cp:revision>
  <cp:lastPrinted>2024-05-12T03:27:53Z</cp:lastPrinted>
  <dcterms:created xsi:type="dcterms:W3CDTF">2023-06-14T23:25:38Z</dcterms:created>
  <dcterms:modified xsi:type="dcterms:W3CDTF">2024-05-19T00:07:37Z</dcterms:modified>
</cp:coreProperties>
</file>